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21" r:id="rId3"/>
  </p:sldMasterIdLst>
  <p:notesMasterIdLst>
    <p:notesMasterId r:id="rId13"/>
  </p:notesMasterIdLst>
  <p:sldIdLst>
    <p:sldId id="256" r:id="rId4"/>
    <p:sldId id="335" r:id="rId5"/>
    <p:sldId id="315" r:id="rId6"/>
    <p:sldId id="336" r:id="rId7"/>
    <p:sldId id="338" r:id="rId8"/>
    <p:sldId id="283" r:id="rId9"/>
    <p:sldId id="339" r:id="rId10"/>
    <p:sldId id="322" r:id="rId11"/>
    <p:sldId id="337" r:id="rId12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820000"/>
    <a:srgbClr val="CFEFFE"/>
    <a:srgbClr val="D5D000"/>
    <a:srgbClr val="99CCFF"/>
    <a:srgbClr val="CA703A"/>
    <a:srgbClr val="0070BF"/>
    <a:srgbClr val="14907B"/>
    <a:srgbClr val="FF99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14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F8F8F8"/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411764705882353E-2"/>
          <c:y val="4.3031407074646706E-2"/>
          <c:w val="0.93459643091937861"/>
          <c:h val="0.8474341021898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йил</c:v>
                </c:pt>
              </c:strCache>
            </c:strRef>
          </c:tx>
          <c:spPr>
            <a:pattFill prst="pct75">
              <a:fgClr>
                <a:schemeClr val="accent4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Иштирок этган ходимлар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19572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йил (режа)</c:v>
                </c:pt>
              </c:strCache>
            </c:strRef>
          </c:tx>
          <c:spPr>
            <a:pattFill prst="pct75">
              <a:fgClr>
                <a:srgbClr val="A3F1E2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  <a:effectLst/>
            <a:sp3d>
              <a:contourClr>
                <a:schemeClr val="accent1"/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Иштирок этган ходимлар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23808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-1300075344"/>
        <c:axId val="-1300087856"/>
        <c:axId val="0"/>
      </c:bar3DChart>
      <c:catAx>
        <c:axId val="-13000753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1300087856"/>
        <c:crosses val="autoZero"/>
        <c:auto val="1"/>
        <c:lblAlgn val="ctr"/>
        <c:lblOffset val="100"/>
        <c:noMultiLvlLbl val="0"/>
      </c:catAx>
      <c:valAx>
        <c:axId val="-1300087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130007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chemeClr val="lt1"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411764705882353E-2"/>
          <c:y val="4.3031407074646706E-2"/>
          <c:w val="0.93459643091937861"/>
          <c:h val="0.84743410218988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йил</c:v>
                </c:pt>
              </c:strCache>
            </c:strRef>
          </c:tx>
          <c:spPr>
            <a:pattFill prst="pct75">
              <a:fgClr>
                <a:srgbClr val="00B050"/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2060"/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Иштирок этган ходимлар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5351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йил </c:v>
                </c:pt>
              </c:strCache>
            </c:strRef>
          </c:tx>
          <c:spPr>
            <a:pattFill prst="pct75">
              <a:fgClr>
                <a:schemeClr val="accent2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solidFill>
                <a:srgbClr val="002060"/>
              </a:solidFill>
            </a:ln>
            <a:effectLst/>
            <a:scene3d>
              <a:camera prst="orthographicFront"/>
              <a:lightRig rig="threePt" dir="t"/>
            </a:scene3d>
            <a:sp3d prstMaterial="translucentPowder">
              <a:contourClr>
                <a:srgbClr val="002060"/>
              </a:contourClr>
            </a:sp3d>
          </c:spPr>
          <c:invertIfNegative val="0"/>
          <c:dLbls>
            <c:delete val="1"/>
          </c:dLbls>
          <c:cat>
            <c:strRef>
              <c:f>Лист1!$A$2</c:f>
              <c:strCache>
                <c:ptCount val="1"/>
                <c:pt idx="0">
                  <c:v>Иштирок этган ходимлар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1300086768"/>
        <c:axId val="-1300076432"/>
        <c:axId val="0"/>
      </c:bar3DChart>
      <c:catAx>
        <c:axId val="-1300086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300076432"/>
        <c:crosses val="autoZero"/>
        <c:auto val="1"/>
        <c:lblAlgn val="ctr"/>
        <c:lblOffset val="100"/>
        <c:noMultiLvlLbl val="0"/>
      </c:catAx>
      <c:valAx>
        <c:axId val="-1300076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30008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Ишлаб чиқилган лойиҳалар</c:v>
                </c:pt>
              </c:strCache>
            </c:strRef>
          </c:tx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йил</c:v>
                </c:pt>
                <c:pt idx="1">
                  <c:v>2020 йил</c:v>
                </c:pt>
                <c:pt idx="2">
                  <c:v>2021 йил</c:v>
                </c:pt>
                <c:pt idx="3">
                  <c:v>2022 йил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Қабул қилинган лойиҳалар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accent5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5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2019 йил</c:v>
                </c:pt>
                <c:pt idx="1">
                  <c:v>2020 йил</c:v>
                </c:pt>
                <c:pt idx="2">
                  <c:v>2021 йил</c:v>
                </c:pt>
                <c:pt idx="3">
                  <c:v>2022 йил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-1300079696"/>
        <c:axId val="-1300089488"/>
        <c:axId val="0"/>
      </c:bar3DChart>
      <c:catAx>
        <c:axId val="-1300079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-1300089488"/>
        <c:crosses val="autoZero"/>
        <c:auto val="1"/>
        <c:lblAlgn val="ctr"/>
        <c:lblOffset val="100"/>
        <c:noMultiLvlLbl val="0"/>
      </c:catAx>
      <c:valAx>
        <c:axId val="-13000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30007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2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>
            <a:lumMod val="75000"/>
          </a:schemeClr>
        </a:solidFill>
      </a:ln>
      <a:scene3d>
        <a:camera prst="orthographicFront"/>
        <a:lightRig rig="threePt" dir="t"/>
      </a:scene3d>
      <a:sp3d prstMaterial="translucentPowder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  <a:ln>
        <a:solidFill>
          <a:schemeClr val="phClr">
            <a:lumMod val="7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B1D5FD-F180-4A2F-B8BB-D53116235A21}" type="doc">
      <dgm:prSet loTypeId="urn:microsoft.com/office/officeart/2008/layout/AlternatingHexagons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4E3969-B1EB-4EDE-B9B8-4F53714CF23F}">
      <dgm:prSet phldrT="[Текст]" custT="1"/>
      <dgm:spPr>
        <a:solidFill>
          <a:srgbClr val="2C8084"/>
        </a:solidFill>
      </dgm:spPr>
      <dgm:t>
        <a:bodyPr/>
        <a:lstStyle/>
        <a:p>
          <a:r>
            <a:rPr lang="uz-Cyrl-UZ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1394DE-613B-4162-9713-EDCA44A9C4E5}" type="parTrans" cxnId="{A8DB8DE5-457E-49A1-A7DC-5B18C34E8D8B}">
      <dgm:prSet/>
      <dgm:spPr/>
      <dgm:t>
        <a:bodyPr/>
        <a:lstStyle/>
        <a:p>
          <a:endParaRPr lang="ru-RU"/>
        </a:p>
      </dgm:t>
    </dgm:pt>
    <dgm:pt modelId="{8364DE1B-B1DE-419F-9A83-25C28743BF99}" type="sibTrans" cxnId="{A8DB8DE5-457E-49A1-A7DC-5B18C34E8D8B}">
      <dgm:prSet custT="1"/>
      <dgm:spPr>
        <a:noFill/>
      </dgm:spPr>
      <dgm:t>
        <a:bodyPr/>
        <a:lstStyle/>
        <a:p>
          <a:endParaRPr lang="ru-RU" sz="8800" b="1" dirty="0">
            <a:solidFill>
              <a:srgbClr val="2C808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7B7A3-9538-48F5-9AB3-8DF6ADC1C013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uz-Cyrl-UZ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BF6B80-A2B9-4E10-BDDB-6E14203D9E75}" type="parTrans" cxnId="{EFDDA5F9-1F58-4FCD-A7D0-BC84E760D8F2}">
      <dgm:prSet/>
      <dgm:spPr/>
      <dgm:t>
        <a:bodyPr/>
        <a:lstStyle/>
        <a:p>
          <a:endParaRPr lang="ru-RU"/>
        </a:p>
      </dgm:t>
    </dgm:pt>
    <dgm:pt modelId="{99C58A32-2E3B-43BD-AB4A-FB8F3566C75A}" type="sibTrans" cxnId="{EFDDA5F9-1F58-4FCD-A7D0-BC84E760D8F2}">
      <dgm:prSet/>
      <dgm:spPr>
        <a:noFill/>
      </dgm:spPr>
      <dgm:t>
        <a:bodyPr/>
        <a:lstStyle/>
        <a:p>
          <a:endParaRPr lang="ru-RU"/>
        </a:p>
      </dgm:t>
    </dgm:pt>
    <dgm:pt modelId="{22D0474C-44C8-44BC-973F-87993AA283EF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uz-Cyrl-UZ" sz="8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8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66EA29-0A8B-4762-B88F-7A913263BCE7}" type="parTrans" cxnId="{C0170D95-77D8-4A9B-9CD9-100B4E8B43C0}">
      <dgm:prSet/>
      <dgm:spPr/>
      <dgm:t>
        <a:bodyPr/>
        <a:lstStyle/>
        <a:p>
          <a:endParaRPr lang="ru-RU"/>
        </a:p>
      </dgm:t>
    </dgm:pt>
    <dgm:pt modelId="{4D7A55E4-979C-472F-AC9E-DC7598FFCF6B}" type="sibTrans" cxnId="{C0170D95-77D8-4A9B-9CD9-100B4E8B43C0}">
      <dgm:prSet/>
      <dgm:spPr>
        <a:noFill/>
      </dgm:spPr>
      <dgm:t>
        <a:bodyPr/>
        <a:lstStyle/>
        <a:p>
          <a:endParaRPr lang="ru-RU"/>
        </a:p>
      </dgm:t>
    </dgm:pt>
    <dgm:pt modelId="{B31352E4-9DFD-482D-917C-88B21FB802EE}" type="pres">
      <dgm:prSet presAssocID="{53B1D5FD-F180-4A2F-B8BB-D53116235A21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79AC02-13E8-4755-9F9A-D91D2D93294F}" type="pres">
      <dgm:prSet presAssocID="{194E3969-B1EB-4EDE-B9B8-4F53714CF23F}" presName="composite" presStyleCnt="0"/>
      <dgm:spPr/>
    </dgm:pt>
    <dgm:pt modelId="{420DAC38-7B7E-481C-A874-4A7C7B741AFB}" type="pres">
      <dgm:prSet presAssocID="{194E3969-B1EB-4EDE-B9B8-4F53714CF23F}" presName="Parent1" presStyleLbl="node1" presStyleIdx="0" presStyleCnt="6" custScaleX="83016" custScaleY="84077" custLinFactX="-26998" custLinFactNeighborX="-100000" custLinFactNeighborY="-33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FCE6D-125D-4DD2-B58A-C308AE5830C3}" type="pres">
      <dgm:prSet presAssocID="{194E3969-B1EB-4EDE-B9B8-4F53714CF23F}" presName="Childtext1" presStyleLbl="revTx" presStyleIdx="0" presStyleCnt="3" custScaleX="192765" custLinFactNeighborX="23325" custLinFactNeighborY="-15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662630-BE10-4509-8A29-29C0A45BAC21}" type="pres">
      <dgm:prSet presAssocID="{194E3969-B1EB-4EDE-B9B8-4F53714CF23F}" presName="BalanceSpacing" presStyleCnt="0"/>
      <dgm:spPr/>
    </dgm:pt>
    <dgm:pt modelId="{C1DB7198-45F0-4EBF-B62A-E15041E405AF}" type="pres">
      <dgm:prSet presAssocID="{194E3969-B1EB-4EDE-B9B8-4F53714CF23F}" presName="BalanceSpacing1" presStyleCnt="0"/>
      <dgm:spPr/>
    </dgm:pt>
    <dgm:pt modelId="{30360550-22B1-4E7C-A45C-BD0C3C76DE8B}" type="pres">
      <dgm:prSet presAssocID="{8364DE1B-B1DE-419F-9A83-25C28743BF99}" presName="Accent1Text" presStyleLbl="node1" presStyleIdx="1" presStyleCnt="6" custLinFactNeighborX="74065" custLinFactNeighborY="-119"/>
      <dgm:spPr/>
      <dgm:t>
        <a:bodyPr/>
        <a:lstStyle/>
        <a:p>
          <a:endParaRPr lang="ru-RU"/>
        </a:p>
      </dgm:t>
    </dgm:pt>
    <dgm:pt modelId="{3812B39B-A41E-460C-AD2D-9B9006823696}" type="pres">
      <dgm:prSet presAssocID="{8364DE1B-B1DE-419F-9A83-25C28743BF99}" presName="spaceBetweenRectangles" presStyleCnt="0"/>
      <dgm:spPr/>
    </dgm:pt>
    <dgm:pt modelId="{8882F121-4A12-4ADD-AF0D-2F98D0287334}" type="pres">
      <dgm:prSet presAssocID="{2027B7A3-9538-48F5-9AB3-8DF6ADC1C013}" presName="composite" presStyleCnt="0"/>
      <dgm:spPr/>
    </dgm:pt>
    <dgm:pt modelId="{F12894AE-C430-4FC8-A769-36BE4B14D07D}" type="pres">
      <dgm:prSet presAssocID="{2027B7A3-9538-48F5-9AB3-8DF6ADC1C013}" presName="Parent1" presStyleLbl="node1" presStyleIdx="2" presStyleCnt="6" custScaleX="83805" custScaleY="81646" custLinFactX="-43948" custLinFactNeighborX="-100000" custLinFactNeighborY="-43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E222CD-4A2B-464F-B565-3C768FFE869D}" type="pres">
      <dgm:prSet presAssocID="{2027B7A3-9538-48F5-9AB3-8DF6ADC1C013}" presName="Childtext1" presStyleLbl="revTx" presStyleIdx="1" presStyleCnt="3" custLinFactX="115856" custLinFactY="-100000" custLinFactNeighborX="200000" custLinFactNeighborY="-1768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88CDD-94F7-4F2A-8A15-F843002FBE3A}" type="pres">
      <dgm:prSet presAssocID="{2027B7A3-9538-48F5-9AB3-8DF6ADC1C013}" presName="BalanceSpacing" presStyleCnt="0"/>
      <dgm:spPr/>
    </dgm:pt>
    <dgm:pt modelId="{919EA2B2-0DF1-447D-9D98-F1D420D8E3A8}" type="pres">
      <dgm:prSet presAssocID="{2027B7A3-9538-48F5-9AB3-8DF6ADC1C013}" presName="BalanceSpacing1" presStyleCnt="0"/>
      <dgm:spPr/>
    </dgm:pt>
    <dgm:pt modelId="{8CA2DADE-3782-4BB0-8782-5D1B59D8FA89}" type="pres">
      <dgm:prSet presAssocID="{99C58A32-2E3B-43BD-AB4A-FB8F3566C75A}" presName="Accent1Text" presStyleLbl="node1" presStyleIdx="3" presStyleCnt="6" custLinFactX="-67752" custLinFactNeighborX="-100000" custLinFactNeighborY="-1320"/>
      <dgm:spPr/>
      <dgm:t>
        <a:bodyPr/>
        <a:lstStyle/>
        <a:p>
          <a:endParaRPr lang="ru-RU"/>
        </a:p>
      </dgm:t>
    </dgm:pt>
    <dgm:pt modelId="{895AE955-31CE-4AB5-BE54-D05429BAAEA3}" type="pres">
      <dgm:prSet presAssocID="{99C58A32-2E3B-43BD-AB4A-FB8F3566C75A}" presName="spaceBetweenRectangles" presStyleCnt="0"/>
      <dgm:spPr/>
    </dgm:pt>
    <dgm:pt modelId="{9354CDB3-BFDA-45C8-B5FF-FC5866D6109B}" type="pres">
      <dgm:prSet presAssocID="{22D0474C-44C8-44BC-973F-87993AA283EF}" presName="composite" presStyleCnt="0"/>
      <dgm:spPr/>
    </dgm:pt>
    <dgm:pt modelId="{0F4E4843-1685-4876-AFA8-49610733AD1E}" type="pres">
      <dgm:prSet presAssocID="{22D0474C-44C8-44BC-973F-87993AA283EF}" presName="Parent1" presStyleLbl="node1" presStyleIdx="4" presStyleCnt="6" custScaleX="84060" custScaleY="83718" custLinFactX="-100000" custLinFactNeighborX="-174491" custLinFactNeighborY="-51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F96C3-46F5-4C0F-A901-462EF1B9486B}" type="pres">
      <dgm:prSet presAssocID="{22D0474C-44C8-44BC-973F-87993AA283E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5318B-3F51-4F74-B8E7-D393F960BBF1}" type="pres">
      <dgm:prSet presAssocID="{22D0474C-44C8-44BC-973F-87993AA283EF}" presName="BalanceSpacing" presStyleCnt="0"/>
      <dgm:spPr/>
    </dgm:pt>
    <dgm:pt modelId="{3A2EC8BB-C6E9-4230-8415-88195744E4C4}" type="pres">
      <dgm:prSet presAssocID="{22D0474C-44C8-44BC-973F-87993AA283EF}" presName="BalanceSpacing1" presStyleCnt="0"/>
      <dgm:spPr/>
    </dgm:pt>
    <dgm:pt modelId="{34E91957-3430-40F7-9925-3F775ABC63B6}" type="pres">
      <dgm:prSet presAssocID="{4D7A55E4-979C-472F-AC9E-DC7598FFCF6B}" presName="Accent1Text" presStyleLbl="node1" presStyleIdx="5" presStyleCnt="6" custLinFactNeighborX="-52468" custLinFactNeighborY="120"/>
      <dgm:spPr/>
      <dgm:t>
        <a:bodyPr/>
        <a:lstStyle/>
        <a:p>
          <a:endParaRPr lang="ru-RU"/>
        </a:p>
      </dgm:t>
    </dgm:pt>
  </dgm:ptLst>
  <dgm:cxnLst>
    <dgm:cxn modelId="{3E917EFE-5D7B-4686-9ED6-F872DCE17E2B}" type="presOf" srcId="{8364DE1B-B1DE-419F-9A83-25C28743BF99}" destId="{30360550-22B1-4E7C-A45C-BD0C3C76DE8B}" srcOrd="0" destOrd="0" presId="urn:microsoft.com/office/officeart/2008/layout/AlternatingHexagons"/>
    <dgm:cxn modelId="{162B9584-2221-488F-AF52-55EB8BFDBEB4}" type="presOf" srcId="{2027B7A3-9538-48F5-9AB3-8DF6ADC1C013}" destId="{F12894AE-C430-4FC8-A769-36BE4B14D07D}" srcOrd="0" destOrd="0" presId="urn:microsoft.com/office/officeart/2008/layout/AlternatingHexagons"/>
    <dgm:cxn modelId="{EFDDA5F9-1F58-4FCD-A7D0-BC84E760D8F2}" srcId="{53B1D5FD-F180-4A2F-B8BB-D53116235A21}" destId="{2027B7A3-9538-48F5-9AB3-8DF6ADC1C013}" srcOrd="1" destOrd="0" parTransId="{3DBF6B80-A2B9-4E10-BDDB-6E14203D9E75}" sibTransId="{99C58A32-2E3B-43BD-AB4A-FB8F3566C75A}"/>
    <dgm:cxn modelId="{C0170D95-77D8-4A9B-9CD9-100B4E8B43C0}" srcId="{53B1D5FD-F180-4A2F-B8BB-D53116235A21}" destId="{22D0474C-44C8-44BC-973F-87993AA283EF}" srcOrd="2" destOrd="0" parTransId="{3A66EA29-0A8B-4762-B88F-7A913263BCE7}" sibTransId="{4D7A55E4-979C-472F-AC9E-DC7598FFCF6B}"/>
    <dgm:cxn modelId="{F08EB88F-3E31-44D2-A1B7-D71D5C3E59E9}" type="presOf" srcId="{4D7A55E4-979C-472F-AC9E-DC7598FFCF6B}" destId="{34E91957-3430-40F7-9925-3F775ABC63B6}" srcOrd="0" destOrd="0" presId="urn:microsoft.com/office/officeart/2008/layout/AlternatingHexagons"/>
    <dgm:cxn modelId="{C9924769-F189-4E41-99A1-3F91703B1F29}" type="presOf" srcId="{22D0474C-44C8-44BC-973F-87993AA283EF}" destId="{0F4E4843-1685-4876-AFA8-49610733AD1E}" srcOrd="0" destOrd="0" presId="urn:microsoft.com/office/officeart/2008/layout/AlternatingHexagons"/>
    <dgm:cxn modelId="{64175B0E-9620-477A-987B-5C7D58021543}" type="presOf" srcId="{99C58A32-2E3B-43BD-AB4A-FB8F3566C75A}" destId="{8CA2DADE-3782-4BB0-8782-5D1B59D8FA89}" srcOrd="0" destOrd="0" presId="urn:microsoft.com/office/officeart/2008/layout/AlternatingHexagons"/>
    <dgm:cxn modelId="{13647F7D-851A-4F62-BA6D-FA3A7547E33E}" type="presOf" srcId="{53B1D5FD-F180-4A2F-B8BB-D53116235A21}" destId="{B31352E4-9DFD-482D-917C-88B21FB802EE}" srcOrd="0" destOrd="0" presId="urn:microsoft.com/office/officeart/2008/layout/AlternatingHexagons"/>
    <dgm:cxn modelId="{EF82820A-8B8D-4E62-ACE8-728AC02B0268}" type="presOf" srcId="{194E3969-B1EB-4EDE-B9B8-4F53714CF23F}" destId="{420DAC38-7B7E-481C-A874-4A7C7B741AFB}" srcOrd="0" destOrd="0" presId="urn:microsoft.com/office/officeart/2008/layout/AlternatingHexagons"/>
    <dgm:cxn modelId="{A8DB8DE5-457E-49A1-A7DC-5B18C34E8D8B}" srcId="{53B1D5FD-F180-4A2F-B8BB-D53116235A21}" destId="{194E3969-B1EB-4EDE-B9B8-4F53714CF23F}" srcOrd="0" destOrd="0" parTransId="{E71394DE-613B-4162-9713-EDCA44A9C4E5}" sibTransId="{8364DE1B-B1DE-419F-9A83-25C28743BF99}"/>
    <dgm:cxn modelId="{0B8E59B7-1594-45D2-A994-EAA82E2A34A5}" type="presParOf" srcId="{B31352E4-9DFD-482D-917C-88B21FB802EE}" destId="{8E79AC02-13E8-4755-9F9A-D91D2D93294F}" srcOrd="0" destOrd="0" presId="urn:microsoft.com/office/officeart/2008/layout/AlternatingHexagons"/>
    <dgm:cxn modelId="{8D98C4A5-739F-4937-B753-6915162CEF00}" type="presParOf" srcId="{8E79AC02-13E8-4755-9F9A-D91D2D93294F}" destId="{420DAC38-7B7E-481C-A874-4A7C7B741AFB}" srcOrd="0" destOrd="0" presId="urn:microsoft.com/office/officeart/2008/layout/AlternatingHexagons"/>
    <dgm:cxn modelId="{C868D6CF-98B6-48FC-B388-EE6C3DD7A468}" type="presParOf" srcId="{8E79AC02-13E8-4755-9F9A-D91D2D93294F}" destId="{808FCE6D-125D-4DD2-B58A-C308AE5830C3}" srcOrd="1" destOrd="0" presId="urn:microsoft.com/office/officeart/2008/layout/AlternatingHexagons"/>
    <dgm:cxn modelId="{E10FFBE3-3820-44E6-AEB1-C09A7208EDE5}" type="presParOf" srcId="{8E79AC02-13E8-4755-9F9A-D91D2D93294F}" destId="{82662630-BE10-4509-8A29-29C0A45BAC21}" srcOrd="2" destOrd="0" presId="urn:microsoft.com/office/officeart/2008/layout/AlternatingHexagons"/>
    <dgm:cxn modelId="{0764F24B-0EE6-4FB3-B596-7FE0DCC4009E}" type="presParOf" srcId="{8E79AC02-13E8-4755-9F9A-D91D2D93294F}" destId="{C1DB7198-45F0-4EBF-B62A-E15041E405AF}" srcOrd="3" destOrd="0" presId="urn:microsoft.com/office/officeart/2008/layout/AlternatingHexagons"/>
    <dgm:cxn modelId="{5C253228-8663-4E1B-BE86-4FE129070D72}" type="presParOf" srcId="{8E79AC02-13E8-4755-9F9A-D91D2D93294F}" destId="{30360550-22B1-4E7C-A45C-BD0C3C76DE8B}" srcOrd="4" destOrd="0" presId="urn:microsoft.com/office/officeart/2008/layout/AlternatingHexagons"/>
    <dgm:cxn modelId="{C72489AD-38F0-4258-ACC9-D3DF6500B8EB}" type="presParOf" srcId="{B31352E4-9DFD-482D-917C-88B21FB802EE}" destId="{3812B39B-A41E-460C-AD2D-9B9006823696}" srcOrd="1" destOrd="0" presId="urn:microsoft.com/office/officeart/2008/layout/AlternatingHexagons"/>
    <dgm:cxn modelId="{DFE82A33-067C-4B48-B178-84421CE2CE84}" type="presParOf" srcId="{B31352E4-9DFD-482D-917C-88B21FB802EE}" destId="{8882F121-4A12-4ADD-AF0D-2F98D0287334}" srcOrd="2" destOrd="0" presId="urn:microsoft.com/office/officeart/2008/layout/AlternatingHexagons"/>
    <dgm:cxn modelId="{72BD0525-A1ED-4585-AB86-86C8E64BAD4A}" type="presParOf" srcId="{8882F121-4A12-4ADD-AF0D-2F98D0287334}" destId="{F12894AE-C430-4FC8-A769-36BE4B14D07D}" srcOrd="0" destOrd="0" presId="urn:microsoft.com/office/officeart/2008/layout/AlternatingHexagons"/>
    <dgm:cxn modelId="{D5E3C3C7-42EC-4DCD-A3D0-92E3FD1956EC}" type="presParOf" srcId="{8882F121-4A12-4ADD-AF0D-2F98D0287334}" destId="{A6E222CD-4A2B-464F-B565-3C768FFE869D}" srcOrd="1" destOrd="0" presId="urn:microsoft.com/office/officeart/2008/layout/AlternatingHexagons"/>
    <dgm:cxn modelId="{DECC9B42-AC88-4E9C-A054-9E76549A4E45}" type="presParOf" srcId="{8882F121-4A12-4ADD-AF0D-2F98D0287334}" destId="{39E88CDD-94F7-4F2A-8A15-F843002FBE3A}" srcOrd="2" destOrd="0" presId="urn:microsoft.com/office/officeart/2008/layout/AlternatingHexagons"/>
    <dgm:cxn modelId="{B140DBC7-7F08-4BAF-8BF3-037731301D72}" type="presParOf" srcId="{8882F121-4A12-4ADD-AF0D-2F98D0287334}" destId="{919EA2B2-0DF1-447D-9D98-F1D420D8E3A8}" srcOrd="3" destOrd="0" presId="urn:microsoft.com/office/officeart/2008/layout/AlternatingHexagons"/>
    <dgm:cxn modelId="{798E9856-8E8C-46A0-BFE5-FCE3EA793F93}" type="presParOf" srcId="{8882F121-4A12-4ADD-AF0D-2F98D0287334}" destId="{8CA2DADE-3782-4BB0-8782-5D1B59D8FA89}" srcOrd="4" destOrd="0" presId="urn:microsoft.com/office/officeart/2008/layout/AlternatingHexagons"/>
    <dgm:cxn modelId="{6E3184B3-9337-4F32-98F6-919847EE98B4}" type="presParOf" srcId="{B31352E4-9DFD-482D-917C-88B21FB802EE}" destId="{895AE955-31CE-4AB5-BE54-D05429BAAEA3}" srcOrd="3" destOrd="0" presId="urn:microsoft.com/office/officeart/2008/layout/AlternatingHexagons"/>
    <dgm:cxn modelId="{E077F27D-406D-4CF8-B836-EF6BD15F083C}" type="presParOf" srcId="{B31352E4-9DFD-482D-917C-88B21FB802EE}" destId="{9354CDB3-BFDA-45C8-B5FF-FC5866D6109B}" srcOrd="4" destOrd="0" presId="urn:microsoft.com/office/officeart/2008/layout/AlternatingHexagons"/>
    <dgm:cxn modelId="{18B05307-8821-4F84-A816-3215D167DD4E}" type="presParOf" srcId="{9354CDB3-BFDA-45C8-B5FF-FC5866D6109B}" destId="{0F4E4843-1685-4876-AFA8-49610733AD1E}" srcOrd="0" destOrd="0" presId="urn:microsoft.com/office/officeart/2008/layout/AlternatingHexagons"/>
    <dgm:cxn modelId="{68EE4E02-0932-421D-9351-871F5A7A742D}" type="presParOf" srcId="{9354CDB3-BFDA-45C8-B5FF-FC5866D6109B}" destId="{127F96C3-46F5-4C0F-A901-462EF1B9486B}" srcOrd="1" destOrd="0" presId="urn:microsoft.com/office/officeart/2008/layout/AlternatingHexagons"/>
    <dgm:cxn modelId="{43DFBF33-9B2C-4C17-A0BB-AC7266B5EA42}" type="presParOf" srcId="{9354CDB3-BFDA-45C8-B5FF-FC5866D6109B}" destId="{D5A5318B-3F51-4F74-B8E7-D393F960BBF1}" srcOrd="2" destOrd="0" presId="urn:microsoft.com/office/officeart/2008/layout/AlternatingHexagons"/>
    <dgm:cxn modelId="{2B226E92-8087-4D03-BD84-44FA8F3E22A9}" type="presParOf" srcId="{9354CDB3-BFDA-45C8-B5FF-FC5866D6109B}" destId="{3A2EC8BB-C6E9-4230-8415-88195744E4C4}" srcOrd="3" destOrd="0" presId="urn:microsoft.com/office/officeart/2008/layout/AlternatingHexagons"/>
    <dgm:cxn modelId="{0581181A-E0FA-448A-A12D-E24E0D3B403B}" type="presParOf" srcId="{9354CDB3-BFDA-45C8-B5FF-FC5866D6109B}" destId="{34E91957-3430-40F7-9925-3F775ABC63B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0DAC38-7B7E-481C-A874-4A7C7B741AFB}">
      <dsp:nvSpPr>
        <dsp:cNvPr id="0" name=""/>
        <dsp:cNvSpPr/>
      </dsp:nvSpPr>
      <dsp:spPr>
        <a:xfrm rot="5400000">
          <a:off x="1444455" y="233060"/>
          <a:ext cx="1857241" cy="1595409"/>
        </a:xfrm>
        <a:prstGeom prst="hexagon">
          <a:avLst>
            <a:gd name="adj" fmla="val 25000"/>
            <a:gd name="vf" fmla="val 115470"/>
          </a:avLst>
        </a:prstGeom>
        <a:solidFill>
          <a:srgbClr val="2C808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822529" y="389865"/>
        <a:ext cx="1101093" cy="1281799"/>
      </dsp:txXfrm>
    </dsp:sp>
    <dsp:sp modelId="{808FCE6D-125D-4DD2-B58A-C308AE5830C3}">
      <dsp:nvSpPr>
        <dsp:cNvPr id="0" name=""/>
        <dsp:cNvSpPr/>
      </dsp:nvSpPr>
      <dsp:spPr>
        <a:xfrm>
          <a:off x="5035388" y="421953"/>
          <a:ext cx="4752076" cy="132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60550-22B1-4E7C-A45C-BD0C3C76DE8B}">
      <dsp:nvSpPr>
        <dsp:cNvPr id="0" name=""/>
        <dsp:cNvSpPr/>
      </dsp:nvSpPr>
      <dsp:spPr>
        <a:xfrm rot="5400000">
          <a:off x="3057081" y="143583"/>
          <a:ext cx="2208976" cy="192180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800" b="1" kern="1200" dirty="0">
            <a:solidFill>
              <a:srgbClr val="2C8084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3500146" y="344232"/>
        <a:ext cx="1322845" cy="1520512"/>
      </dsp:txXfrm>
    </dsp:sp>
    <dsp:sp modelId="{F12894AE-C430-4FC8-A769-36BE4B14D07D}">
      <dsp:nvSpPr>
        <dsp:cNvPr id="0" name=""/>
        <dsp:cNvSpPr/>
      </dsp:nvSpPr>
      <dsp:spPr>
        <a:xfrm rot="5400000">
          <a:off x="675520" y="2079031"/>
          <a:ext cx="1803540" cy="1610572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26073" y="2267056"/>
        <a:ext cx="1102434" cy="1234522"/>
      </dsp:txXfrm>
    </dsp:sp>
    <dsp:sp modelId="{A6E222CD-4A2B-464F-B565-3C768FFE869D}">
      <dsp:nvSpPr>
        <dsp:cNvPr id="0" name=""/>
        <dsp:cNvSpPr/>
      </dsp:nvSpPr>
      <dsp:spPr>
        <a:xfrm>
          <a:off x="7401770" y="0"/>
          <a:ext cx="2385694" cy="132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2DADE-3782-4BB0-8782-5D1B59D8FA89}">
      <dsp:nvSpPr>
        <dsp:cNvPr id="0" name=""/>
        <dsp:cNvSpPr/>
      </dsp:nvSpPr>
      <dsp:spPr>
        <a:xfrm rot="5400000">
          <a:off x="2090889" y="1989748"/>
          <a:ext cx="2208976" cy="192180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2533954" y="2190397"/>
        <a:ext cx="1322845" cy="1520512"/>
      </dsp:txXfrm>
    </dsp:sp>
    <dsp:sp modelId="{0F4E4843-1685-4876-AFA8-49610733AD1E}">
      <dsp:nvSpPr>
        <dsp:cNvPr id="0" name=""/>
        <dsp:cNvSpPr/>
      </dsp:nvSpPr>
      <dsp:spPr>
        <a:xfrm rot="5400000">
          <a:off x="-116918" y="3932960"/>
          <a:ext cx="1849310" cy="161547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5280" tIns="335280" rIns="335280" bIns="3352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8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8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252223" y="4104774"/>
        <a:ext cx="1111027" cy="1271846"/>
      </dsp:txXfrm>
    </dsp:sp>
    <dsp:sp modelId="{127F96C3-46F5-4C0F-A901-462EF1B9486B}">
      <dsp:nvSpPr>
        <dsp:cNvPr id="0" name=""/>
        <dsp:cNvSpPr/>
      </dsp:nvSpPr>
      <dsp:spPr>
        <a:xfrm>
          <a:off x="6404672" y="4192097"/>
          <a:ext cx="2465217" cy="1325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91957-3430-40F7-9925-3F775ABC63B6}">
      <dsp:nvSpPr>
        <dsp:cNvPr id="0" name=""/>
        <dsp:cNvSpPr/>
      </dsp:nvSpPr>
      <dsp:spPr>
        <a:xfrm rot="5400000">
          <a:off x="1197073" y="3894229"/>
          <a:ext cx="2208976" cy="1921809"/>
        </a:xfrm>
        <a:prstGeom prst="hexagon">
          <a:avLst>
            <a:gd name="adj" fmla="val 25000"/>
            <a:gd name="vf" fmla="val 115470"/>
          </a:avLst>
        </a:prstGeom>
        <a:noFill/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 rot="-5400000">
        <a:off x="1640138" y="4094878"/>
        <a:ext cx="1322845" cy="1520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742" y="0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/>
          <a:lstStyle>
            <a:lvl1pPr algn="r">
              <a:defRPr sz="1200"/>
            </a:lvl1pPr>
          </a:lstStyle>
          <a:p>
            <a:fld id="{76AEC191-64C9-4111-8EDA-9203E09BAD97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76" tIns="44888" rIns="89776" bIns="4488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732" y="4748710"/>
            <a:ext cx="5388300" cy="3884314"/>
          </a:xfrm>
          <a:prstGeom prst="rect">
            <a:avLst/>
          </a:prstGeom>
        </p:spPr>
        <p:txBody>
          <a:bodyPr vert="horz" lIns="89776" tIns="44888" rIns="89776" bIns="4488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742" y="9372372"/>
            <a:ext cx="2918468" cy="493941"/>
          </a:xfrm>
          <a:prstGeom prst="rect">
            <a:avLst/>
          </a:prstGeom>
        </p:spPr>
        <p:txBody>
          <a:bodyPr vert="horz" lIns="89776" tIns="44888" rIns="89776" bIns="44888" rtlCol="0" anchor="b"/>
          <a:lstStyle>
            <a:lvl1pPr algn="r">
              <a:defRPr sz="1200"/>
            </a:lvl1pPr>
          </a:lstStyle>
          <a:p>
            <a:fld id="{B052CA8A-EBF0-4B67-919F-18B1743DBA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1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0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61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091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CAA1F1B-2234-40CA-8754-C0C2D499C3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77069"/>
            <a:ext cx="12191999" cy="40809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3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5424738"/>
      </p:ext>
    </p:extLst>
  </p:cSld>
  <p:clrMapOvr>
    <a:masterClrMapping/>
  </p:clrMapOvr>
  <p:transition spd="slow" advClick="0" advTm="1000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0">
            <a:extLst>
              <a:ext uri="{FF2B5EF4-FFF2-40B4-BE49-F238E27FC236}">
                <a16:creationId xmlns="" xmlns:a16="http://schemas.microsoft.com/office/drawing/2014/main" id="{EFD1804F-3716-44E4-8DA1-6C93BB954B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37"/>
            <a:ext cx="6239933" cy="6857999"/>
          </a:xfrm>
          <a:custGeom>
            <a:avLst/>
            <a:gdLst>
              <a:gd name="connsiteX0" fmla="*/ 177800 w 4679950"/>
              <a:gd name="connsiteY0" fmla="*/ 4775199 h 5143499"/>
              <a:gd name="connsiteX1" fmla="*/ 658813 w 4679950"/>
              <a:gd name="connsiteY1" fmla="*/ 4775199 h 5143499"/>
              <a:gd name="connsiteX2" fmla="*/ 876300 w 4679950"/>
              <a:gd name="connsiteY2" fmla="*/ 5143499 h 5143499"/>
              <a:gd name="connsiteX3" fmla="*/ 0 w 4679950"/>
              <a:gd name="connsiteY3" fmla="*/ 5143499 h 5143499"/>
              <a:gd name="connsiteX4" fmla="*/ 0 w 4679950"/>
              <a:gd name="connsiteY4" fmla="*/ 5083174 h 5143499"/>
              <a:gd name="connsiteX5" fmla="*/ 0 w 4679950"/>
              <a:gd name="connsiteY5" fmla="*/ 4500562 h 5143499"/>
              <a:gd name="connsiteX6" fmla="*/ 147638 w 4679950"/>
              <a:gd name="connsiteY6" fmla="*/ 4756150 h 5143499"/>
              <a:gd name="connsiteX7" fmla="*/ 0 w 4679950"/>
              <a:gd name="connsiteY7" fmla="*/ 5014912 h 5143499"/>
              <a:gd name="connsiteX8" fmla="*/ 933450 w 4679950"/>
              <a:gd name="connsiteY8" fmla="*/ 4340224 h 5143499"/>
              <a:gd name="connsiteX9" fmla="*/ 1417638 w 4679950"/>
              <a:gd name="connsiteY9" fmla="*/ 4340224 h 5143499"/>
              <a:gd name="connsiteX10" fmla="*/ 1657350 w 4679950"/>
              <a:gd name="connsiteY10" fmla="*/ 4756149 h 5143499"/>
              <a:gd name="connsiteX11" fmla="*/ 1431925 w 4679950"/>
              <a:gd name="connsiteY11" fmla="*/ 5143499 h 5143499"/>
              <a:gd name="connsiteX12" fmla="*/ 914400 w 4679950"/>
              <a:gd name="connsiteY12" fmla="*/ 5143499 h 5143499"/>
              <a:gd name="connsiteX13" fmla="*/ 688975 w 4679950"/>
              <a:gd name="connsiteY13" fmla="*/ 4756149 h 5143499"/>
              <a:gd name="connsiteX14" fmla="*/ 1687513 w 4679950"/>
              <a:gd name="connsiteY14" fmla="*/ 3902074 h 5143499"/>
              <a:gd name="connsiteX15" fmla="*/ 2171701 w 4679950"/>
              <a:gd name="connsiteY15" fmla="*/ 3902074 h 5143499"/>
              <a:gd name="connsiteX16" fmla="*/ 2411413 w 4679950"/>
              <a:gd name="connsiteY16" fmla="*/ 4321174 h 5143499"/>
              <a:gd name="connsiteX17" fmla="*/ 2171701 w 4679950"/>
              <a:gd name="connsiteY17" fmla="*/ 4740274 h 5143499"/>
              <a:gd name="connsiteX18" fmla="*/ 1687513 w 4679950"/>
              <a:gd name="connsiteY18" fmla="*/ 4740274 h 5143499"/>
              <a:gd name="connsiteX19" fmla="*/ 1443038 w 4679950"/>
              <a:gd name="connsiteY19" fmla="*/ 4321174 h 5143499"/>
              <a:gd name="connsiteX20" fmla="*/ 177800 w 4679950"/>
              <a:gd name="connsiteY20" fmla="*/ 3902074 h 5143499"/>
              <a:gd name="connsiteX21" fmla="*/ 658813 w 4679950"/>
              <a:gd name="connsiteY21" fmla="*/ 3902074 h 5143499"/>
              <a:gd name="connsiteX22" fmla="*/ 903288 w 4679950"/>
              <a:gd name="connsiteY22" fmla="*/ 4321174 h 5143499"/>
              <a:gd name="connsiteX23" fmla="*/ 658813 w 4679950"/>
              <a:gd name="connsiteY23" fmla="*/ 4740274 h 5143499"/>
              <a:gd name="connsiteX24" fmla="*/ 177800 w 4679950"/>
              <a:gd name="connsiteY24" fmla="*/ 4740274 h 5143499"/>
              <a:gd name="connsiteX25" fmla="*/ 0 w 4679950"/>
              <a:gd name="connsiteY25" fmla="*/ 4432299 h 5143499"/>
              <a:gd name="connsiteX26" fmla="*/ 0 w 4679950"/>
              <a:gd name="connsiteY26" fmla="*/ 4210049 h 5143499"/>
              <a:gd name="connsiteX27" fmla="*/ 1 w 4679950"/>
              <a:gd name="connsiteY27" fmla="*/ 3627437 h 5143499"/>
              <a:gd name="connsiteX28" fmla="*/ 147639 w 4679950"/>
              <a:gd name="connsiteY28" fmla="*/ 3883025 h 5143499"/>
              <a:gd name="connsiteX29" fmla="*/ 1 w 4679950"/>
              <a:gd name="connsiteY29" fmla="*/ 4141787 h 5143499"/>
              <a:gd name="connsiteX30" fmla="*/ 933451 w 4679950"/>
              <a:gd name="connsiteY30" fmla="*/ 3467099 h 5143499"/>
              <a:gd name="connsiteX31" fmla="*/ 1417638 w 4679950"/>
              <a:gd name="connsiteY31" fmla="*/ 3467099 h 5143499"/>
              <a:gd name="connsiteX32" fmla="*/ 1657351 w 4679950"/>
              <a:gd name="connsiteY32" fmla="*/ 3883024 h 5143499"/>
              <a:gd name="connsiteX33" fmla="*/ 1417638 w 4679950"/>
              <a:gd name="connsiteY33" fmla="*/ 4302124 h 5143499"/>
              <a:gd name="connsiteX34" fmla="*/ 933451 w 4679950"/>
              <a:gd name="connsiteY34" fmla="*/ 4302124 h 5143499"/>
              <a:gd name="connsiteX35" fmla="*/ 688976 w 4679950"/>
              <a:gd name="connsiteY35" fmla="*/ 3883024 h 5143499"/>
              <a:gd name="connsiteX36" fmla="*/ 1687513 w 4679950"/>
              <a:gd name="connsiteY36" fmla="*/ 3028949 h 5143499"/>
              <a:gd name="connsiteX37" fmla="*/ 2171701 w 4679950"/>
              <a:gd name="connsiteY37" fmla="*/ 3028949 h 5143499"/>
              <a:gd name="connsiteX38" fmla="*/ 2411413 w 4679950"/>
              <a:gd name="connsiteY38" fmla="*/ 3448049 h 5143499"/>
              <a:gd name="connsiteX39" fmla="*/ 2171701 w 4679950"/>
              <a:gd name="connsiteY39" fmla="*/ 3867149 h 5143499"/>
              <a:gd name="connsiteX40" fmla="*/ 1687513 w 4679950"/>
              <a:gd name="connsiteY40" fmla="*/ 3867149 h 5143499"/>
              <a:gd name="connsiteX41" fmla="*/ 1443039 w 4679950"/>
              <a:gd name="connsiteY41" fmla="*/ 3448049 h 5143499"/>
              <a:gd name="connsiteX42" fmla="*/ 177801 w 4679950"/>
              <a:gd name="connsiteY42" fmla="*/ 3028949 h 5143499"/>
              <a:gd name="connsiteX43" fmla="*/ 658814 w 4679950"/>
              <a:gd name="connsiteY43" fmla="*/ 3028949 h 5143499"/>
              <a:gd name="connsiteX44" fmla="*/ 903289 w 4679950"/>
              <a:gd name="connsiteY44" fmla="*/ 3448049 h 5143499"/>
              <a:gd name="connsiteX45" fmla="*/ 658814 w 4679950"/>
              <a:gd name="connsiteY45" fmla="*/ 3867149 h 5143499"/>
              <a:gd name="connsiteX46" fmla="*/ 177801 w 4679950"/>
              <a:gd name="connsiteY46" fmla="*/ 3867149 h 5143499"/>
              <a:gd name="connsiteX47" fmla="*/ 1 w 4679950"/>
              <a:gd name="connsiteY47" fmla="*/ 3559174 h 5143499"/>
              <a:gd name="connsiteX48" fmla="*/ 1 w 4679950"/>
              <a:gd name="connsiteY48" fmla="*/ 3338512 h 5143499"/>
              <a:gd name="connsiteX49" fmla="*/ 1 w 4679950"/>
              <a:gd name="connsiteY49" fmla="*/ 2759074 h 5143499"/>
              <a:gd name="connsiteX50" fmla="*/ 147639 w 4679950"/>
              <a:gd name="connsiteY50" fmla="*/ 3014662 h 5143499"/>
              <a:gd name="connsiteX51" fmla="*/ 1 w 4679950"/>
              <a:gd name="connsiteY51" fmla="*/ 3273424 h 5143499"/>
              <a:gd name="connsiteX52" fmla="*/ 2443163 w 4679950"/>
              <a:gd name="connsiteY52" fmla="*/ 2595562 h 5143499"/>
              <a:gd name="connsiteX53" fmla="*/ 2925763 w 4679950"/>
              <a:gd name="connsiteY53" fmla="*/ 2595562 h 5143499"/>
              <a:gd name="connsiteX54" fmla="*/ 3167063 w 4679950"/>
              <a:gd name="connsiteY54" fmla="*/ 3014662 h 5143499"/>
              <a:gd name="connsiteX55" fmla="*/ 2925763 w 4679950"/>
              <a:gd name="connsiteY55" fmla="*/ 3433762 h 5143499"/>
              <a:gd name="connsiteX56" fmla="*/ 2443163 w 4679950"/>
              <a:gd name="connsiteY56" fmla="*/ 3433762 h 5143499"/>
              <a:gd name="connsiteX57" fmla="*/ 2201863 w 4679950"/>
              <a:gd name="connsiteY57" fmla="*/ 3014662 h 5143499"/>
              <a:gd name="connsiteX58" fmla="*/ 933451 w 4679950"/>
              <a:gd name="connsiteY58" fmla="*/ 2595562 h 5143499"/>
              <a:gd name="connsiteX59" fmla="*/ 1417638 w 4679950"/>
              <a:gd name="connsiteY59" fmla="*/ 2595562 h 5143499"/>
              <a:gd name="connsiteX60" fmla="*/ 1657351 w 4679950"/>
              <a:gd name="connsiteY60" fmla="*/ 3014662 h 5143499"/>
              <a:gd name="connsiteX61" fmla="*/ 1417638 w 4679950"/>
              <a:gd name="connsiteY61" fmla="*/ 3433762 h 5143499"/>
              <a:gd name="connsiteX62" fmla="*/ 933451 w 4679950"/>
              <a:gd name="connsiteY62" fmla="*/ 3433762 h 5143499"/>
              <a:gd name="connsiteX63" fmla="*/ 688976 w 4679950"/>
              <a:gd name="connsiteY63" fmla="*/ 3014662 h 5143499"/>
              <a:gd name="connsiteX64" fmla="*/ 1687514 w 4679950"/>
              <a:gd name="connsiteY64" fmla="*/ 2160587 h 5143499"/>
              <a:gd name="connsiteX65" fmla="*/ 2171701 w 4679950"/>
              <a:gd name="connsiteY65" fmla="*/ 2160587 h 5143499"/>
              <a:gd name="connsiteX66" fmla="*/ 2411413 w 4679950"/>
              <a:gd name="connsiteY66" fmla="*/ 2579687 h 5143499"/>
              <a:gd name="connsiteX67" fmla="*/ 2171701 w 4679950"/>
              <a:gd name="connsiteY67" fmla="*/ 2998787 h 5143499"/>
              <a:gd name="connsiteX68" fmla="*/ 1687514 w 4679950"/>
              <a:gd name="connsiteY68" fmla="*/ 2998787 h 5143499"/>
              <a:gd name="connsiteX69" fmla="*/ 1443039 w 4679950"/>
              <a:gd name="connsiteY69" fmla="*/ 2579687 h 5143499"/>
              <a:gd name="connsiteX70" fmla="*/ 177801 w 4679950"/>
              <a:gd name="connsiteY70" fmla="*/ 2160587 h 5143499"/>
              <a:gd name="connsiteX71" fmla="*/ 658814 w 4679950"/>
              <a:gd name="connsiteY71" fmla="*/ 2160587 h 5143499"/>
              <a:gd name="connsiteX72" fmla="*/ 903289 w 4679950"/>
              <a:gd name="connsiteY72" fmla="*/ 2579687 h 5143499"/>
              <a:gd name="connsiteX73" fmla="*/ 658814 w 4679950"/>
              <a:gd name="connsiteY73" fmla="*/ 2998787 h 5143499"/>
              <a:gd name="connsiteX74" fmla="*/ 177801 w 4679950"/>
              <a:gd name="connsiteY74" fmla="*/ 2998787 h 5143499"/>
              <a:gd name="connsiteX75" fmla="*/ 1 w 4679950"/>
              <a:gd name="connsiteY75" fmla="*/ 2690812 h 5143499"/>
              <a:gd name="connsiteX76" fmla="*/ 1 w 4679950"/>
              <a:gd name="connsiteY76" fmla="*/ 2470150 h 5143499"/>
              <a:gd name="connsiteX77" fmla="*/ 2 w 4679950"/>
              <a:gd name="connsiteY77" fmla="*/ 1885950 h 5143499"/>
              <a:gd name="connsiteX78" fmla="*/ 147640 w 4679950"/>
              <a:gd name="connsiteY78" fmla="*/ 2141537 h 5143499"/>
              <a:gd name="connsiteX79" fmla="*/ 2 w 4679950"/>
              <a:gd name="connsiteY79" fmla="*/ 2400299 h 5143499"/>
              <a:gd name="connsiteX80" fmla="*/ 2443163 w 4679950"/>
              <a:gd name="connsiteY80" fmla="*/ 1722438 h 5143499"/>
              <a:gd name="connsiteX81" fmla="*/ 2925763 w 4679950"/>
              <a:gd name="connsiteY81" fmla="*/ 1722438 h 5143499"/>
              <a:gd name="connsiteX82" fmla="*/ 3167063 w 4679950"/>
              <a:gd name="connsiteY82" fmla="*/ 2141537 h 5143499"/>
              <a:gd name="connsiteX83" fmla="*/ 2925763 w 4679950"/>
              <a:gd name="connsiteY83" fmla="*/ 2560637 h 5143499"/>
              <a:gd name="connsiteX84" fmla="*/ 2443163 w 4679950"/>
              <a:gd name="connsiteY84" fmla="*/ 2560637 h 5143499"/>
              <a:gd name="connsiteX85" fmla="*/ 2201863 w 4679950"/>
              <a:gd name="connsiteY85" fmla="*/ 2141537 h 5143499"/>
              <a:gd name="connsiteX86" fmla="*/ 933452 w 4679950"/>
              <a:gd name="connsiteY86" fmla="*/ 1722438 h 5143499"/>
              <a:gd name="connsiteX87" fmla="*/ 1417639 w 4679950"/>
              <a:gd name="connsiteY87" fmla="*/ 1722438 h 5143499"/>
              <a:gd name="connsiteX88" fmla="*/ 1657352 w 4679950"/>
              <a:gd name="connsiteY88" fmla="*/ 2141537 h 5143499"/>
              <a:gd name="connsiteX89" fmla="*/ 1417639 w 4679950"/>
              <a:gd name="connsiteY89" fmla="*/ 2560637 h 5143499"/>
              <a:gd name="connsiteX90" fmla="*/ 933452 w 4679950"/>
              <a:gd name="connsiteY90" fmla="*/ 2560637 h 5143499"/>
              <a:gd name="connsiteX91" fmla="*/ 688976 w 4679950"/>
              <a:gd name="connsiteY91" fmla="*/ 2141537 h 5143499"/>
              <a:gd name="connsiteX92" fmla="*/ 1687515 w 4679950"/>
              <a:gd name="connsiteY92" fmla="*/ 1289050 h 5143499"/>
              <a:gd name="connsiteX93" fmla="*/ 2171701 w 4679950"/>
              <a:gd name="connsiteY93" fmla="*/ 1289050 h 5143499"/>
              <a:gd name="connsiteX94" fmla="*/ 2411413 w 4679950"/>
              <a:gd name="connsiteY94" fmla="*/ 1708150 h 5143499"/>
              <a:gd name="connsiteX95" fmla="*/ 2171701 w 4679950"/>
              <a:gd name="connsiteY95" fmla="*/ 2127249 h 5143499"/>
              <a:gd name="connsiteX96" fmla="*/ 1687515 w 4679950"/>
              <a:gd name="connsiteY96" fmla="*/ 2127249 h 5143499"/>
              <a:gd name="connsiteX97" fmla="*/ 1443039 w 4679950"/>
              <a:gd name="connsiteY97" fmla="*/ 1708150 h 5143499"/>
              <a:gd name="connsiteX98" fmla="*/ 177802 w 4679950"/>
              <a:gd name="connsiteY98" fmla="*/ 1289050 h 5143499"/>
              <a:gd name="connsiteX99" fmla="*/ 658815 w 4679950"/>
              <a:gd name="connsiteY99" fmla="*/ 1289050 h 5143499"/>
              <a:gd name="connsiteX100" fmla="*/ 903290 w 4679950"/>
              <a:gd name="connsiteY100" fmla="*/ 1708150 h 5143499"/>
              <a:gd name="connsiteX101" fmla="*/ 658815 w 4679950"/>
              <a:gd name="connsiteY101" fmla="*/ 2127249 h 5143499"/>
              <a:gd name="connsiteX102" fmla="*/ 177802 w 4679950"/>
              <a:gd name="connsiteY102" fmla="*/ 2127249 h 5143499"/>
              <a:gd name="connsiteX103" fmla="*/ 2 w 4679950"/>
              <a:gd name="connsiteY103" fmla="*/ 1817688 h 5143499"/>
              <a:gd name="connsiteX104" fmla="*/ 2 w 4679950"/>
              <a:gd name="connsiteY104" fmla="*/ 1597025 h 5143499"/>
              <a:gd name="connsiteX105" fmla="*/ 2 w 4679950"/>
              <a:gd name="connsiteY105" fmla="*/ 1017588 h 5143499"/>
              <a:gd name="connsiteX106" fmla="*/ 147640 w 4679950"/>
              <a:gd name="connsiteY106" fmla="*/ 1273176 h 5143499"/>
              <a:gd name="connsiteX107" fmla="*/ 2 w 4679950"/>
              <a:gd name="connsiteY107" fmla="*/ 1528763 h 5143499"/>
              <a:gd name="connsiteX108" fmla="*/ 2443163 w 4679950"/>
              <a:gd name="connsiteY108" fmla="*/ 854075 h 5143499"/>
              <a:gd name="connsiteX109" fmla="*/ 2925763 w 4679950"/>
              <a:gd name="connsiteY109" fmla="*/ 854075 h 5143499"/>
              <a:gd name="connsiteX110" fmla="*/ 3167063 w 4679950"/>
              <a:gd name="connsiteY110" fmla="*/ 1273175 h 5143499"/>
              <a:gd name="connsiteX111" fmla="*/ 2925763 w 4679950"/>
              <a:gd name="connsiteY111" fmla="*/ 1692275 h 5143499"/>
              <a:gd name="connsiteX112" fmla="*/ 2443163 w 4679950"/>
              <a:gd name="connsiteY112" fmla="*/ 1692275 h 5143499"/>
              <a:gd name="connsiteX113" fmla="*/ 2201863 w 4679950"/>
              <a:gd name="connsiteY113" fmla="*/ 1273175 h 5143499"/>
              <a:gd name="connsiteX114" fmla="*/ 933452 w 4679950"/>
              <a:gd name="connsiteY114" fmla="*/ 854075 h 5143499"/>
              <a:gd name="connsiteX115" fmla="*/ 1417639 w 4679950"/>
              <a:gd name="connsiteY115" fmla="*/ 854075 h 5143499"/>
              <a:gd name="connsiteX116" fmla="*/ 1657352 w 4679950"/>
              <a:gd name="connsiteY116" fmla="*/ 1273175 h 5143499"/>
              <a:gd name="connsiteX117" fmla="*/ 1417639 w 4679950"/>
              <a:gd name="connsiteY117" fmla="*/ 1692275 h 5143499"/>
              <a:gd name="connsiteX118" fmla="*/ 933452 w 4679950"/>
              <a:gd name="connsiteY118" fmla="*/ 1692275 h 5143499"/>
              <a:gd name="connsiteX119" fmla="*/ 688976 w 4679950"/>
              <a:gd name="connsiteY119" fmla="*/ 1273175 h 5143499"/>
              <a:gd name="connsiteX120" fmla="*/ 3197226 w 4679950"/>
              <a:gd name="connsiteY120" fmla="*/ 419100 h 5143499"/>
              <a:gd name="connsiteX121" fmla="*/ 3681413 w 4679950"/>
              <a:gd name="connsiteY121" fmla="*/ 419100 h 5143499"/>
              <a:gd name="connsiteX122" fmla="*/ 3925888 w 4679950"/>
              <a:gd name="connsiteY122" fmla="*/ 838200 h 5143499"/>
              <a:gd name="connsiteX123" fmla="*/ 3681413 w 4679950"/>
              <a:gd name="connsiteY123" fmla="*/ 1257300 h 5143499"/>
              <a:gd name="connsiteX124" fmla="*/ 3197226 w 4679950"/>
              <a:gd name="connsiteY124" fmla="*/ 1257300 h 5143499"/>
              <a:gd name="connsiteX125" fmla="*/ 2957513 w 4679950"/>
              <a:gd name="connsiteY125" fmla="*/ 838200 h 5143499"/>
              <a:gd name="connsiteX126" fmla="*/ 1687515 w 4679950"/>
              <a:gd name="connsiteY126" fmla="*/ 419100 h 5143499"/>
              <a:gd name="connsiteX127" fmla="*/ 2171701 w 4679950"/>
              <a:gd name="connsiteY127" fmla="*/ 419100 h 5143499"/>
              <a:gd name="connsiteX128" fmla="*/ 2411413 w 4679950"/>
              <a:gd name="connsiteY128" fmla="*/ 838200 h 5143499"/>
              <a:gd name="connsiteX129" fmla="*/ 2171701 w 4679950"/>
              <a:gd name="connsiteY129" fmla="*/ 1257300 h 5143499"/>
              <a:gd name="connsiteX130" fmla="*/ 1687515 w 4679950"/>
              <a:gd name="connsiteY130" fmla="*/ 1257300 h 5143499"/>
              <a:gd name="connsiteX131" fmla="*/ 1443040 w 4679950"/>
              <a:gd name="connsiteY131" fmla="*/ 838200 h 5143499"/>
              <a:gd name="connsiteX132" fmla="*/ 177802 w 4679950"/>
              <a:gd name="connsiteY132" fmla="*/ 419100 h 5143499"/>
              <a:gd name="connsiteX133" fmla="*/ 658815 w 4679950"/>
              <a:gd name="connsiteY133" fmla="*/ 419100 h 5143499"/>
              <a:gd name="connsiteX134" fmla="*/ 903290 w 4679950"/>
              <a:gd name="connsiteY134" fmla="*/ 838200 h 5143499"/>
              <a:gd name="connsiteX135" fmla="*/ 658815 w 4679950"/>
              <a:gd name="connsiteY135" fmla="*/ 1257300 h 5143499"/>
              <a:gd name="connsiteX136" fmla="*/ 177802 w 4679950"/>
              <a:gd name="connsiteY136" fmla="*/ 1257300 h 5143499"/>
              <a:gd name="connsiteX137" fmla="*/ 2 w 4679950"/>
              <a:gd name="connsiteY137" fmla="*/ 949325 h 5143499"/>
              <a:gd name="connsiteX138" fmla="*/ 2 w 4679950"/>
              <a:gd name="connsiteY138" fmla="*/ 728663 h 5143499"/>
              <a:gd name="connsiteX139" fmla="*/ 2 w 4679950"/>
              <a:gd name="connsiteY139" fmla="*/ 146050 h 5143499"/>
              <a:gd name="connsiteX140" fmla="*/ 147640 w 4679950"/>
              <a:gd name="connsiteY140" fmla="*/ 400050 h 5143499"/>
              <a:gd name="connsiteX141" fmla="*/ 2 w 4679950"/>
              <a:gd name="connsiteY141" fmla="*/ 655638 h 5143499"/>
              <a:gd name="connsiteX142" fmla="*/ 3944938 w 4679950"/>
              <a:gd name="connsiteY142" fmla="*/ 0 h 5143499"/>
              <a:gd name="connsiteX143" fmla="*/ 4448175 w 4679950"/>
              <a:gd name="connsiteY143" fmla="*/ 0 h 5143499"/>
              <a:gd name="connsiteX144" fmla="*/ 4679950 w 4679950"/>
              <a:gd name="connsiteY144" fmla="*/ 400050 h 5143499"/>
              <a:gd name="connsiteX145" fmla="*/ 4435475 w 4679950"/>
              <a:gd name="connsiteY145" fmla="*/ 819150 h 5143499"/>
              <a:gd name="connsiteX146" fmla="*/ 3956050 w 4679950"/>
              <a:gd name="connsiteY146" fmla="*/ 819150 h 5143499"/>
              <a:gd name="connsiteX147" fmla="*/ 3711575 w 4679950"/>
              <a:gd name="connsiteY147" fmla="*/ 400050 h 5143499"/>
              <a:gd name="connsiteX148" fmla="*/ 2976563 w 4679950"/>
              <a:gd name="connsiteY148" fmla="*/ 0 h 5143499"/>
              <a:gd name="connsiteX149" fmla="*/ 3902076 w 4679950"/>
              <a:gd name="connsiteY149" fmla="*/ 0 h 5143499"/>
              <a:gd name="connsiteX150" fmla="*/ 3681414 w 4679950"/>
              <a:gd name="connsiteY150" fmla="*/ 385763 h 5143499"/>
              <a:gd name="connsiteX151" fmla="*/ 3197226 w 4679950"/>
              <a:gd name="connsiteY151" fmla="*/ 385763 h 5143499"/>
              <a:gd name="connsiteX152" fmla="*/ 2430463 w 4679950"/>
              <a:gd name="connsiteY152" fmla="*/ 0 h 5143499"/>
              <a:gd name="connsiteX153" fmla="*/ 2938463 w 4679950"/>
              <a:gd name="connsiteY153" fmla="*/ 0 h 5143499"/>
              <a:gd name="connsiteX154" fmla="*/ 3167063 w 4679950"/>
              <a:gd name="connsiteY154" fmla="*/ 400050 h 5143499"/>
              <a:gd name="connsiteX155" fmla="*/ 2925763 w 4679950"/>
              <a:gd name="connsiteY155" fmla="*/ 819150 h 5143499"/>
              <a:gd name="connsiteX156" fmla="*/ 2443163 w 4679950"/>
              <a:gd name="connsiteY156" fmla="*/ 819150 h 5143499"/>
              <a:gd name="connsiteX157" fmla="*/ 2201863 w 4679950"/>
              <a:gd name="connsiteY157" fmla="*/ 400050 h 5143499"/>
              <a:gd name="connsiteX158" fmla="*/ 1466852 w 4679950"/>
              <a:gd name="connsiteY158" fmla="*/ 0 h 5143499"/>
              <a:gd name="connsiteX159" fmla="*/ 2392363 w 4679950"/>
              <a:gd name="connsiteY159" fmla="*/ 0 h 5143499"/>
              <a:gd name="connsiteX160" fmla="*/ 2171701 w 4679950"/>
              <a:gd name="connsiteY160" fmla="*/ 385763 h 5143499"/>
              <a:gd name="connsiteX161" fmla="*/ 1687515 w 4679950"/>
              <a:gd name="connsiteY161" fmla="*/ 385763 h 5143499"/>
              <a:gd name="connsiteX162" fmla="*/ 922339 w 4679950"/>
              <a:gd name="connsiteY162" fmla="*/ 0 h 5143499"/>
              <a:gd name="connsiteX163" fmla="*/ 1423990 w 4679950"/>
              <a:gd name="connsiteY163" fmla="*/ 0 h 5143499"/>
              <a:gd name="connsiteX164" fmla="*/ 1657352 w 4679950"/>
              <a:gd name="connsiteY164" fmla="*/ 400050 h 5143499"/>
              <a:gd name="connsiteX165" fmla="*/ 1417640 w 4679950"/>
              <a:gd name="connsiteY165" fmla="*/ 819150 h 5143499"/>
              <a:gd name="connsiteX166" fmla="*/ 933453 w 4679950"/>
              <a:gd name="connsiteY166" fmla="*/ 819150 h 5143499"/>
              <a:gd name="connsiteX167" fmla="*/ 688977 w 4679950"/>
              <a:gd name="connsiteY167" fmla="*/ 400050 h 5143499"/>
              <a:gd name="connsiteX168" fmla="*/ 2 w 4679950"/>
              <a:gd name="connsiteY168" fmla="*/ 0 h 5143499"/>
              <a:gd name="connsiteX169" fmla="*/ 884240 w 4679950"/>
              <a:gd name="connsiteY169" fmla="*/ 0 h 5143499"/>
              <a:gd name="connsiteX170" fmla="*/ 658815 w 4679950"/>
              <a:gd name="connsiteY170" fmla="*/ 385763 h 5143499"/>
              <a:gd name="connsiteX171" fmla="*/ 177802 w 4679950"/>
              <a:gd name="connsiteY171" fmla="*/ 385763 h 5143499"/>
              <a:gd name="connsiteX172" fmla="*/ 2 w 4679950"/>
              <a:gd name="connsiteY172" fmla="*/ 7620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4679950" h="5143499">
                <a:moveTo>
                  <a:pt x="177800" y="4775199"/>
                </a:moveTo>
                <a:lnTo>
                  <a:pt x="658813" y="4775199"/>
                </a:lnTo>
                <a:lnTo>
                  <a:pt x="876300" y="5143499"/>
                </a:lnTo>
                <a:lnTo>
                  <a:pt x="0" y="5143499"/>
                </a:lnTo>
                <a:lnTo>
                  <a:pt x="0" y="5083174"/>
                </a:lnTo>
                <a:close/>
                <a:moveTo>
                  <a:pt x="0" y="4500562"/>
                </a:moveTo>
                <a:lnTo>
                  <a:pt x="147638" y="4756150"/>
                </a:lnTo>
                <a:lnTo>
                  <a:pt x="0" y="5014912"/>
                </a:lnTo>
                <a:close/>
                <a:moveTo>
                  <a:pt x="933450" y="4340224"/>
                </a:moveTo>
                <a:lnTo>
                  <a:pt x="1417638" y="4340224"/>
                </a:lnTo>
                <a:lnTo>
                  <a:pt x="1657350" y="4756149"/>
                </a:lnTo>
                <a:lnTo>
                  <a:pt x="1431925" y="5143499"/>
                </a:lnTo>
                <a:lnTo>
                  <a:pt x="914400" y="5143499"/>
                </a:lnTo>
                <a:lnTo>
                  <a:pt x="688975" y="4756149"/>
                </a:lnTo>
                <a:close/>
                <a:moveTo>
                  <a:pt x="1687513" y="3902074"/>
                </a:moveTo>
                <a:lnTo>
                  <a:pt x="2171701" y="3902074"/>
                </a:lnTo>
                <a:lnTo>
                  <a:pt x="2411413" y="4321174"/>
                </a:lnTo>
                <a:lnTo>
                  <a:pt x="2171701" y="4740274"/>
                </a:lnTo>
                <a:lnTo>
                  <a:pt x="1687513" y="4740274"/>
                </a:lnTo>
                <a:lnTo>
                  <a:pt x="1443038" y="4321174"/>
                </a:lnTo>
                <a:close/>
                <a:moveTo>
                  <a:pt x="177800" y="3902074"/>
                </a:moveTo>
                <a:lnTo>
                  <a:pt x="658813" y="3902074"/>
                </a:lnTo>
                <a:lnTo>
                  <a:pt x="903288" y="4321174"/>
                </a:lnTo>
                <a:lnTo>
                  <a:pt x="658813" y="4740274"/>
                </a:lnTo>
                <a:lnTo>
                  <a:pt x="177800" y="4740274"/>
                </a:lnTo>
                <a:lnTo>
                  <a:pt x="0" y="4432299"/>
                </a:lnTo>
                <a:lnTo>
                  <a:pt x="0" y="4210049"/>
                </a:lnTo>
                <a:close/>
                <a:moveTo>
                  <a:pt x="1" y="3627437"/>
                </a:moveTo>
                <a:lnTo>
                  <a:pt x="147639" y="3883025"/>
                </a:lnTo>
                <a:lnTo>
                  <a:pt x="1" y="4141787"/>
                </a:lnTo>
                <a:close/>
                <a:moveTo>
                  <a:pt x="933451" y="3467099"/>
                </a:moveTo>
                <a:lnTo>
                  <a:pt x="1417638" y="3467099"/>
                </a:lnTo>
                <a:lnTo>
                  <a:pt x="1657351" y="3883024"/>
                </a:lnTo>
                <a:lnTo>
                  <a:pt x="1417638" y="4302124"/>
                </a:lnTo>
                <a:lnTo>
                  <a:pt x="933451" y="4302124"/>
                </a:lnTo>
                <a:lnTo>
                  <a:pt x="688976" y="3883024"/>
                </a:lnTo>
                <a:close/>
                <a:moveTo>
                  <a:pt x="1687513" y="3028949"/>
                </a:moveTo>
                <a:lnTo>
                  <a:pt x="2171701" y="3028949"/>
                </a:lnTo>
                <a:lnTo>
                  <a:pt x="2411413" y="3448049"/>
                </a:lnTo>
                <a:lnTo>
                  <a:pt x="2171701" y="3867149"/>
                </a:lnTo>
                <a:lnTo>
                  <a:pt x="1687513" y="3867149"/>
                </a:lnTo>
                <a:lnTo>
                  <a:pt x="1443039" y="3448049"/>
                </a:lnTo>
                <a:close/>
                <a:moveTo>
                  <a:pt x="177801" y="3028949"/>
                </a:moveTo>
                <a:lnTo>
                  <a:pt x="658814" y="3028949"/>
                </a:lnTo>
                <a:lnTo>
                  <a:pt x="903289" y="3448049"/>
                </a:lnTo>
                <a:lnTo>
                  <a:pt x="658814" y="3867149"/>
                </a:lnTo>
                <a:lnTo>
                  <a:pt x="177801" y="3867149"/>
                </a:lnTo>
                <a:lnTo>
                  <a:pt x="1" y="3559174"/>
                </a:lnTo>
                <a:lnTo>
                  <a:pt x="1" y="3338512"/>
                </a:lnTo>
                <a:close/>
                <a:moveTo>
                  <a:pt x="1" y="2759074"/>
                </a:moveTo>
                <a:lnTo>
                  <a:pt x="147639" y="3014662"/>
                </a:lnTo>
                <a:lnTo>
                  <a:pt x="1" y="3273424"/>
                </a:lnTo>
                <a:close/>
                <a:moveTo>
                  <a:pt x="2443163" y="2595562"/>
                </a:moveTo>
                <a:lnTo>
                  <a:pt x="2925763" y="2595562"/>
                </a:lnTo>
                <a:lnTo>
                  <a:pt x="3167063" y="3014662"/>
                </a:lnTo>
                <a:lnTo>
                  <a:pt x="2925763" y="3433762"/>
                </a:lnTo>
                <a:lnTo>
                  <a:pt x="2443163" y="3433762"/>
                </a:lnTo>
                <a:lnTo>
                  <a:pt x="2201863" y="3014662"/>
                </a:lnTo>
                <a:close/>
                <a:moveTo>
                  <a:pt x="933451" y="2595562"/>
                </a:moveTo>
                <a:lnTo>
                  <a:pt x="1417638" y="2595562"/>
                </a:lnTo>
                <a:lnTo>
                  <a:pt x="1657351" y="3014662"/>
                </a:lnTo>
                <a:lnTo>
                  <a:pt x="1417638" y="3433762"/>
                </a:lnTo>
                <a:lnTo>
                  <a:pt x="933451" y="3433762"/>
                </a:lnTo>
                <a:lnTo>
                  <a:pt x="688976" y="3014662"/>
                </a:lnTo>
                <a:close/>
                <a:moveTo>
                  <a:pt x="1687514" y="2160587"/>
                </a:moveTo>
                <a:lnTo>
                  <a:pt x="2171701" y="2160587"/>
                </a:lnTo>
                <a:lnTo>
                  <a:pt x="2411413" y="2579687"/>
                </a:lnTo>
                <a:lnTo>
                  <a:pt x="2171701" y="2998787"/>
                </a:lnTo>
                <a:lnTo>
                  <a:pt x="1687514" y="2998787"/>
                </a:lnTo>
                <a:lnTo>
                  <a:pt x="1443039" y="2579687"/>
                </a:lnTo>
                <a:close/>
                <a:moveTo>
                  <a:pt x="177801" y="2160587"/>
                </a:moveTo>
                <a:lnTo>
                  <a:pt x="658814" y="2160587"/>
                </a:lnTo>
                <a:lnTo>
                  <a:pt x="903289" y="2579687"/>
                </a:lnTo>
                <a:lnTo>
                  <a:pt x="658814" y="2998787"/>
                </a:lnTo>
                <a:lnTo>
                  <a:pt x="177801" y="2998787"/>
                </a:lnTo>
                <a:lnTo>
                  <a:pt x="1" y="2690812"/>
                </a:lnTo>
                <a:lnTo>
                  <a:pt x="1" y="2470150"/>
                </a:lnTo>
                <a:close/>
                <a:moveTo>
                  <a:pt x="2" y="1885950"/>
                </a:moveTo>
                <a:lnTo>
                  <a:pt x="147640" y="2141537"/>
                </a:lnTo>
                <a:lnTo>
                  <a:pt x="2" y="2400299"/>
                </a:lnTo>
                <a:close/>
                <a:moveTo>
                  <a:pt x="2443163" y="1722438"/>
                </a:moveTo>
                <a:lnTo>
                  <a:pt x="2925763" y="1722438"/>
                </a:lnTo>
                <a:lnTo>
                  <a:pt x="3167063" y="2141537"/>
                </a:lnTo>
                <a:lnTo>
                  <a:pt x="2925763" y="2560637"/>
                </a:lnTo>
                <a:lnTo>
                  <a:pt x="2443163" y="2560637"/>
                </a:lnTo>
                <a:lnTo>
                  <a:pt x="2201863" y="2141537"/>
                </a:lnTo>
                <a:close/>
                <a:moveTo>
                  <a:pt x="933452" y="1722438"/>
                </a:moveTo>
                <a:lnTo>
                  <a:pt x="1417639" y="1722438"/>
                </a:lnTo>
                <a:lnTo>
                  <a:pt x="1657352" y="2141537"/>
                </a:lnTo>
                <a:lnTo>
                  <a:pt x="1417639" y="2560637"/>
                </a:lnTo>
                <a:lnTo>
                  <a:pt x="933452" y="2560637"/>
                </a:lnTo>
                <a:lnTo>
                  <a:pt x="688976" y="2141537"/>
                </a:lnTo>
                <a:close/>
                <a:moveTo>
                  <a:pt x="1687515" y="1289050"/>
                </a:moveTo>
                <a:lnTo>
                  <a:pt x="2171701" y="1289050"/>
                </a:lnTo>
                <a:lnTo>
                  <a:pt x="2411413" y="1708150"/>
                </a:lnTo>
                <a:lnTo>
                  <a:pt x="2171701" y="2127249"/>
                </a:lnTo>
                <a:lnTo>
                  <a:pt x="1687515" y="2127249"/>
                </a:lnTo>
                <a:lnTo>
                  <a:pt x="1443039" y="1708150"/>
                </a:lnTo>
                <a:close/>
                <a:moveTo>
                  <a:pt x="177802" y="1289050"/>
                </a:moveTo>
                <a:lnTo>
                  <a:pt x="658815" y="1289050"/>
                </a:lnTo>
                <a:lnTo>
                  <a:pt x="903290" y="1708150"/>
                </a:lnTo>
                <a:lnTo>
                  <a:pt x="658815" y="2127249"/>
                </a:lnTo>
                <a:lnTo>
                  <a:pt x="177802" y="2127249"/>
                </a:lnTo>
                <a:lnTo>
                  <a:pt x="2" y="1817688"/>
                </a:lnTo>
                <a:lnTo>
                  <a:pt x="2" y="1597025"/>
                </a:lnTo>
                <a:close/>
                <a:moveTo>
                  <a:pt x="2" y="1017588"/>
                </a:moveTo>
                <a:lnTo>
                  <a:pt x="147640" y="1273176"/>
                </a:lnTo>
                <a:lnTo>
                  <a:pt x="2" y="1528763"/>
                </a:lnTo>
                <a:close/>
                <a:moveTo>
                  <a:pt x="2443163" y="854075"/>
                </a:moveTo>
                <a:lnTo>
                  <a:pt x="2925763" y="854075"/>
                </a:lnTo>
                <a:lnTo>
                  <a:pt x="3167063" y="1273175"/>
                </a:lnTo>
                <a:lnTo>
                  <a:pt x="2925763" y="1692275"/>
                </a:lnTo>
                <a:lnTo>
                  <a:pt x="2443163" y="1692275"/>
                </a:lnTo>
                <a:lnTo>
                  <a:pt x="2201863" y="1273175"/>
                </a:lnTo>
                <a:close/>
                <a:moveTo>
                  <a:pt x="933452" y="854075"/>
                </a:moveTo>
                <a:lnTo>
                  <a:pt x="1417639" y="854075"/>
                </a:lnTo>
                <a:lnTo>
                  <a:pt x="1657352" y="1273175"/>
                </a:lnTo>
                <a:lnTo>
                  <a:pt x="1417639" y="1692275"/>
                </a:lnTo>
                <a:lnTo>
                  <a:pt x="933452" y="1692275"/>
                </a:lnTo>
                <a:lnTo>
                  <a:pt x="688976" y="1273175"/>
                </a:lnTo>
                <a:close/>
                <a:moveTo>
                  <a:pt x="3197226" y="419100"/>
                </a:moveTo>
                <a:lnTo>
                  <a:pt x="3681413" y="419100"/>
                </a:lnTo>
                <a:lnTo>
                  <a:pt x="3925888" y="838200"/>
                </a:lnTo>
                <a:lnTo>
                  <a:pt x="3681413" y="1257300"/>
                </a:lnTo>
                <a:lnTo>
                  <a:pt x="3197226" y="1257300"/>
                </a:lnTo>
                <a:lnTo>
                  <a:pt x="2957513" y="838200"/>
                </a:lnTo>
                <a:close/>
                <a:moveTo>
                  <a:pt x="1687515" y="419100"/>
                </a:moveTo>
                <a:lnTo>
                  <a:pt x="2171701" y="419100"/>
                </a:lnTo>
                <a:lnTo>
                  <a:pt x="2411413" y="838200"/>
                </a:lnTo>
                <a:lnTo>
                  <a:pt x="2171701" y="1257300"/>
                </a:lnTo>
                <a:lnTo>
                  <a:pt x="1687515" y="1257300"/>
                </a:lnTo>
                <a:lnTo>
                  <a:pt x="1443040" y="838200"/>
                </a:lnTo>
                <a:close/>
                <a:moveTo>
                  <a:pt x="177802" y="419100"/>
                </a:moveTo>
                <a:lnTo>
                  <a:pt x="658815" y="419100"/>
                </a:lnTo>
                <a:lnTo>
                  <a:pt x="903290" y="838200"/>
                </a:lnTo>
                <a:lnTo>
                  <a:pt x="658815" y="1257300"/>
                </a:lnTo>
                <a:lnTo>
                  <a:pt x="177802" y="1257300"/>
                </a:lnTo>
                <a:lnTo>
                  <a:pt x="2" y="949325"/>
                </a:lnTo>
                <a:lnTo>
                  <a:pt x="2" y="728663"/>
                </a:lnTo>
                <a:close/>
                <a:moveTo>
                  <a:pt x="2" y="146050"/>
                </a:moveTo>
                <a:lnTo>
                  <a:pt x="147640" y="400050"/>
                </a:lnTo>
                <a:lnTo>
                  <a:pt x="2" y="655638"/>
                </a:lnTo>
                <a:close/>
                <a:moveTo>
                  <a:pt x="3944938" y="0"/>
                </a:moveTo>
                <a:lnTo>
                  <a:pt x="4448175" y="0"/>
                </a:lnTo>
                <a:lnTo>
                  <a:pt x="4679950" y="400050"/>
                </a:lnTo>
                <a:lnTo>
                  <a:pt x="4435475" y="819150"/>
                </a:lnTo>
                <a:lnTo>
                  <a:pt x="3956050" y="819150"/>
                </a:lnTo>
                <a:lnTo>
                  <a:pt x="3711575" y="400050"/>
                </a:lnTo>
                <a:close/>
                <a:moveTo>
                  <a:pt x="2976563" y="0"/>
                </a:moveTo>
                <a:lnTo>
                  <a:pt x="3902076" y="0"/>
                </a:lnTo>
                <a:lnTo>
                  <a:pt x="3681414" y="385763"/>
                </a:lnTo>
                <a:lnTo>
                  <a:pt x="3197226" y="385763"/>
                </a:lnTo>
                <a:close/>
                <a:moveTo>
                  <a:pt x="2430463" y="0"/>
                </a:moveTo>
                <a:lnTo>
                  <a:pt x="2938463" y="0"/>
                </a:lnTo>
                <a:lnTo>
                  <a:pt x="3167063" y="400050"/>
                </a:lnTo>
                <a:lnTo>
                  <a:pt x="2925763" y="819150"/>
                </a:lnTo>
                <a:lnTo>
                  <a:pt x="2443163" y="819150"/>
                </a:lnTo>
                <a:lnTo>
                  <a:pt x="2201863" y="400050"/>
                </a:lnTo>
                <a:close/>
                <a:moveTo>
                  <a:pt x="1466852" y="0"/>
                </a:moveTo>
                <a:lnTo>
                  <a:pt x="2392363" y="0"/>
                </a:lnTo>
                <a:lnTo>
                  <a:pt x="2171701" y="385763"/>
                </a:lnTo>
                <a:lnTo>
                  <a:pt x="1687515" y="385763"/>
                </a:lnTo>
                <a:close/>
                <a:moveTo>
                  <a:pt x="922339" y="0"/>
                </a:moveTo>
                <a:lnTo>
                  <a:pt x="1423990" y="0"/>
                </a:lnTo>
                <a:lnTo>
                  <a:pt x="1657352" y="400050"/>
                </a:lnTo>
                <a:lnTo>
                  <a:pt x="1417640" y="819150"/>
                </a:lnTo>
                <a:lnTo>
                  <a:pt x="933453" y="819150"/>
                </a:lnTo>
                <a:lnTo>
                  <a:pt x="688977" y="400050"/>
                </a:lnTo>
                <a:close/>
                <a:moveTo>
                  <a:pt x="2" y="0"/>
                </a:moveTo>
                <a:lnTo>
                  <a:pt x="884240" y="0"/>
                </a:lnTo>
                <a:lnTo>
                  <a:pt x="658815" y="385763"/>
                </a:lnTo>
                <a:lnTo>
                  <a:pt x="177802" y="385763"/>
                </a:lnTo>
                <a:lnTo>
                  <a:pt x="2" y="76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99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96634C02-4794-485F-B1DF-D52CE32262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828" y="747644"/>
            <a:ext cx="5419993" cy="536317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40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6AF81BCF-5ABD-4658-8489-A495150386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8267" y="1454152"/>
            <a:ext cx="2661992" cy="540384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393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23554AE-057B-40E0-9045-98E5706A2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10899" y="1303881"/>
            <a:ext cx="4756119" cy="4756137"/>
          </a:xfrm>
          <a:custGeom>
            <a:avLst/>
            <a:gdLst>
              <a:gd name="connsiteX0" fmla="*/ 1783650 w 3567089"/>
              <a:gd name="connsiteY0" fmla="*/ 0 h 3567103"/>
              <a:gd name="connsiteX1" fmla="*/ 3558091 w 3567089"/>
              <a:gd name="connsiteY1" fmla="*/ 1601282 h 3567103"/>
              <a:gd name="connsiteX2" fmla="*/ 3567089 w 3567089"/>
              <a:gd name="connsiteY2" fmla="*/ 1779472 h 3567103"/>
              <a:gd name="connsiteX3" fmla="*/ 3567089 w 3567089"/>
              <a:gd name="connsiteY3" fmla="*/ 1787828 h 3567103"/>
              <a:gd name="connsiteX4" fmla="*/ 3558091 w 3567089"/>
              <a:gd name="connsiteY4" fmla="*/ 1966018 h 3567103"/>
              <a:gd name="connsiteX5" fmla="*/ 1966018 w 3567089"/>
              <a:gd name="connsiteY5" fmla="*/ 3558091 h 3567103"/>
              <a:gd name="connsiteX6" fmla="*/ 1787552 w 3567089"/>
              <a:gd name="connsiteY6" fmla="*/ 3567103 h 3567103"/>
              <a:gd name="connsiteX7" fmla="*/ 1779749 w 3567089"/>
              <a:gd name="connsiteY7" fmla="*/ 3567103 h 3567103"/>
              <a:gd name="connsiteX8" fmla="*/ 1601282 w 3567089"/>
              <a:gd name="connsiteY8" fmla="*/ 3558091 h 3567103"/>
              <a:gd name="connsiteX9" fmla="*/ 0 w 3567089"/>
              <a:gd name="connsiteY9" fmla="*/ 1783650 h 3567103"/>
              <a:gd name="connsiteX10" fmla="*/ 1783650 w 3567089"/>
              <a:gd name="connsiteY10" fmla="*/ 0 h 3567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7089" h="3567103">
                <a:moveTo>
                  <a:pt x="1783650" y="0"/>
                </a:moveTo>
                <a:cubicBezTo>
                  <a:pt x="2707166" y="0"/>
                  <a:pt x="3466751" y="701866"/>
                  <a:pt x="3558091" y="1601282"/>
                </a:cubicBezTo>
                <a:lnTo>
                  <a:pt x="3567089" y="1779472"/>
                </a:lnTo>
                <a:lnTo>
                  <a:pt x="3567089" y="1787828"/>
                </a:lnTo>
                <a:lnTo>
                  <a:pt x="3558091" y="1966018"/>
                </a:lnTo>
                <a:cubicBezTo>
                  <a:pt x="3472840" y="2805473"/>
                  <a:pt x="2805474" y="3472840"/>
                  <a:pt x="1966018" y="3558091"/>
                </a:cubicBezTo>
                <a:lnTo>
                  <a:pt x="1787552" y="3567103"/>
                </a:lnTo>
                <a:lnTo>
                  <a:pt x="1779749" y="3567103"/>
                </a:lnTo>
                <a:lnTo>
                  <a:pt x="1601282" y="3558091"/>
                </a:lnTo>
                <a:cubicBezTo>
                  <a:pt x="701866" y="3466751"/>
                  <a:pt x="0" y="2707165"/>
                  <a:pt x="0" y="1783650"/>
                </a:cubicBezTo>
                <a:cubicBezTo>
                  <a:pt x="0" y="798567"/>
                  <a:pt x="798567" y="0"/>
                  <a:pt x="17836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133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0CAA1F1B-2234-40CA-8754-C0C2D499C34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777069"/>
            <a:ext cx="12191999" cy="40809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49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917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ECD4D729-FDA7-43B2-B43B-E9D04E0155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0646" y="784773"/>
            <a:ext cx="1790029" cy="2057017"/>
          </a:xfrm>
          <a:custGeom>
            <a:avLst/>
            <a:gdLst>
              <a:gd name="connsiteX0" fmla="*/ 671261 w 1342522"/>
              <a:gd name="connsiteY0" fmla="*/ 0 h 1542763"/>
              <a:gd name="connsiteX1" fmla="*/ 1342522 w 1342522"/>
              <a:gd name="connsiteY1" fmla="*/ 384553 h 1542763"/>
              <a:gd name="connsiteX2" fmla="*/ 1342522 w 1342522"/>
              <a:gd name="connsiteY2" fmla="*/ 1158210 h 1542763"/>
              <a:gd name="connsiteX3" fmla="*/ 671261 w 1342522"/>
              <a:gd name="connsiteY3" fmla="*/ 1542763 h 1542763"/>
              <a:gd name="connsiteX4" fmla="*/ 0 w 1342522"/>
              <a:gd name="connsiteY4" fmla="*/ 1158210 h 1542763"/>
              <a:gd name="connsiteX5" fmla="*/ 0 w 1342522"/>
              <a:gd name="connsiteY5" fmla="*/ 384553 h 154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522" h="1542763">
                <a:moveTo>
                  <a:pt x="671261" y="0"/>
                </a:moveTo>
                <a:lnTo>
                  <a:pt x="1342522" y="384553"/>
                </a:lnTo>
                <a:lnTo>
                  <a:pt x="1342522" y="1158210"/>
                </a:lnTo>
                <a:lnTo>
                  <a:pt x="671261" y="1542763"/>
                </a:lnTo>
                <a:lnTo>
                  <a:pt x="0" y="1158210"/>
                </a:lnTo>
                <a:lnTo>
                  <a:pt x="0" y="3845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7B0E1B7-711F-450C-B29C-4A846FC14B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527423" y="784774"/>
            <a:ext cx="1786997" cy="2057017"/>
          </a:xfrm>
          <a:custGeom>
            <a:avLst/>
            <a:gdLst>
              <a:gd name="connsiteX0" fmla="*/ 671262 w 1340248"/>
              <a:gd name="connsiteY0" fmla="*/ 0 h 1542763"/>
              <a:gd name="connsiteX1" fmla="*/ 1340248 w 1340248"/>
              <a:gd name="connsiteY1" fmla="*/ 384553 h 1542763"/>
              <a:gd name="connsiteX2" fmla="*/ 1340248 w 1340248"/>
              <a:gd name="connsiteY2" fmla="*/ 1158210 h 1542763"/>
              <a:gd name="connsiteX3" fmla="*/ 671262 w 1340248"/>
              <a:gd name="connsiteY3" fmla="*/ 1542763 h 1542763"/>
              <a:gd name="connsiteX4" fmla="*/ 0 w 1340248"/>
              <a:gd name="connsiteY4" fmla="*/ 1158210 h 1542763"/>
              <a:gd name="connsiteX5" fmla="*/ 0 w 1340248"/>
              <a:gd name="connsiteY5" fmla="*/ 384553 h 1542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0248" h="1542763">
                <a:moveTo>
                  <a:pt x="671262" y="0"/>
                </a:moveTo>
                <a:lnTo>
                  <a:pt x="1340248" y="384553"/>
                </a:lnTo>
                <a:lnTo>
                  <a:pt x="1340248" y="1158210"/>
                </a:lnTo>
                <a:lnTo>
                  <a:pt x="671262" y="1542763"/>
                </a:lnTo>
                <a:lnTo>
                  <a:pt x="0" y="1158210"/>
                </a:lnTo>
                <a:lnTo>
                  <a:pt x="0" y="3845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8BA86846-C069-4898-BB7C-952D64677B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9034" y="2392765"/>
            <a:ext cx="1790029" cy="2066120"/>
          </a:xfrm>
          <a:custGeom>
            <a:avLst/>
            <a:gdLst>
              <a:gd name="connsiteX0" fmla="*/ 671261 w 1342522"/>
              <a:gd name="connsiteY0" fmla="*/ 0 h 1549590"/>
              <a:gd name="connsiteX1" fmla="*/ 1342522 w 1342522"/>
              <a:gd name="connsiteY1" fmla="*/ 384553 h 1549590"/>
              <a:gd name="connsiteX2" fmla="*/ 1342522 w 1342522"/>
              <a:gd name="connsiteY2" fmla="*/ 1158211 h 1549590"/>
              <a:gd name="connsiteX3" fmla="*/ 671261 w 1342522"/>
              <a:gd name="connsiteY3" fmla="*/ 1549590 h 1549590"/>
              <a:gd name="connsiteX4" fmla="*/ 0 w 1342522"/>
              <a:gd name="connsiteY4" fmla="*/ 1158211 h 1549590"/>
              <a:gd name="connsiteX5" fmla="*/ 0 w 1342522"/>
              <a:gd name="connsiteY5" fmla="*/ 384553 h 1549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2522" h="1549590">
                <a:moveTo>
                  <a:pt x="671261" y="0"/>
                </a:moveTo>
                <a:lnTo>
                  <a:pt x="1342522" y="384553"/>
                </a:lnTo>
                <a:lnTo>
                  <a:pt x="1342522" y="1158211"/>
                </a:lnTo>
                <a:lnTo>
                  <a:pt x="671261" y="1549590"/>
                </a:lnTo>
                <a:lnTo>
                  <a:pt x="0" y="1158211"/>
                </a:lnTo>
                <a:lnTo>
                  <a:pt x="0" y="38455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50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DBDD29E-A96A-45EE-BC76-146D853F54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71333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694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9E359F32-CBD6-4C1D-9B98-399EA4AF11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4325" y="3451356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4D74F11-7B2F-447A-AEA9-E918E36DA3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63192" y="2529761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698BA0B6-C7E0-4451-AB4D-FD2756358F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27845" y="3451356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0547DD6E-B410-46C0-A2D3-41E261392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8642" y="2529761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D30F3535-B05C-4816-8D34-613B57AC0D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3297" y="3451356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D3DB6565-E7B2-4469-87BE-9DB2BFD3A8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12164" y="2523975"/>
            <a:ext cx="2075513" cy="1805464"/>
          </a:xfrm>
          <a:custGeom>
            <a:avLst/>
            <a:gdLst>
              <a:gd name="connsiteX0" fmla="*/ 389159 w 1556635"/>
              <a:gd name="connsiteY0" fmla="*/ 0 h 1354098"/>
              <a:gd name="connsiteX1" fmla="*/ 1166030 w 1556635"/>
              <a:gd name="connsiteY1" fmla="*/ 0 h 1354098"/>
              <a:gd name="connsiteX2" fmla="*/ 1556635 w 1556635"/>
              <a:gd name="connsiteY2" fmla="*/ 675602 h 1354098"/>
              <a:gd name="connsiteX3" fmla="*/ 1166030 w 1556635"/>
              <a:gd name="connsiteY3" fmla="*/ 1354098 h 1354098"/>
              <a:gd name="connsiteX4" fmla="*/ 389159 w 1556635"/>
              <a:gd name="connsiteY4" fmla="*/ 1354098 h 1354098"/>
              <a:gd name="connsiteX5" fmla="*/ 0 w 1556635"/>
              <a:gd name="connsiteY5" fmla="*/ 675602 h 1354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56635" h="1354098">
                <a:moveTo>
                  <a:pt x="389159" y="0"/>
                </a:moveTo>
                <a:lnTo>
                  <a:pt x="1166030" y="0"/>
                </a:lnTo>
                <a:lnTo>
                  <a:pt x="1556635" y="675602"/>
                </a:lnTo>
                <a:lnTo>
                  <a:pt x="1166030" y="1354098"/>
                </a:lnTo>
                <a:lnTo>
                  <a:pt x="389159" y="1354098"/>
                </a:lnTo>
                <a:lnTo>
                  <a:pt x="0" y="67560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895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B6622B8-9187-47D5-BC9B-34654CC7BF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5287" y="2084953"/>
            <a:ext cx="3001256" cy="3001167"/>
          </a:xfrm>
          <a:custGeom>
            <a:avLst/>
            <a:gdLst>
              <a:gd name="connsiteX0" fmla="*/ 1125503 w 2250942"/>
              <a:gd name="connsiteY0" fmla="*/ 0 h 2250875"/>
              <a:gd name="connsiteX1" fmla="*/ 1478636 w 2250942"/>
              <a:gd name="connsiteY1" fmla="*/ 146352 h 2250875"/>
              <a:gd name="connsiteX2" fmla="*/ 2104785 w 2250942"/>
              <a:gd name="connsiteY2" fmla="*/ 772500 h 2250875"/>
              <a:gd name="connsiteX3" fmla="*/ 2104785 w 2250942"/>
              <a:gd name="connsiteY3" fmla="*/ 1478570 h 2250875"/>
              <a:gd name="connsiteX4" fmla="*/ 1478636 w 2250942"/>
              <a:gd name="connsiteY4" fmla="*/ 2104718 h 2250875"/>
              <a:gd name="connsiteX5" fmla="*/ 772565 w 2250942"/>
              <a:gd name="connsiteY5" fmla="*/ 2104718 h 2250875"/>
              <a:gd name="connsiteX6" fmla="*/ 146158 w 2250942"/>
              <a:gd name="connsiteY6" fmla="*/ 1478570 h 2250875"/>
              <a:gd name="connsiteX7" fmla="*/ 146158 w 2250942"/>
              <a:gd name="connsiteY7" fmla="*/ 772500 h 2250875"/>
              <a:gd name="connsiteX8" fmla="*/ 772565 w 2250942"/>
              <a:gd name="connsiteY8" fmla="*/ 146352 h 2250875"/>
              <a:gd name="connsiteX9" fmla="*/ 1125503 w 2250942"/>
              <a:gd name="connsiteY9" fmla="*/ 0 h 22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0942" h="2250875">
                <a:moveTo>
                  <a:pt x="1125503" y="0"/>
                </a:moveTo>
                <a:cubicBezTo>
                  <a:pt x="1253270" y="0"/>
                  <a:pt x="1381068" y="48784"/>
                  <a:pt x="1478636" y="146352"/>
                </a:cubicBezTo>
                <a:cubicBezTo>
                  <a:pt x="1478636" y="146352"/>
                  <a:pt x="1478636" y="146352"/>
                  <a:pt x="2104785" y="772500"/>
                </a:cubicBezTo>
                <a:cubicBezTo>
                  <a:pt x="2299661" y="967376"/>
                  <a:pt x="2299661" y="1283694"/>
                  <a:pt x="2104785" y="1478570"/>
                </a:cubicBezTo>
                <a:cubicBezTo>
                  <a:pt x="2104785" y="1478570"/>
                  <a:pt x="2104785" y="1478570"/>
                  <a:pt x="1478636" y="2104718"/>
                </a:cubicBezTo>
                <a:cubicBezTo>
                  <a:pt x="1283500" y="2299594"/>
                  <a:pt x="967442" y="2299594"/>
                  <a:pt x="772565" y="2104718"/>
                </a:cubicBezTo>
                <a:cubicBezTo>
                  <a:pt x="772565" y="2104718"/>
                  <a:pt x="772565" y="2104718"/>
                  <a:pt x="146158" y="1478570"/>
                </a:cubicBezTo>
                <a:cubicBezTo>
                  <a:pt x="-48719" y="1283694"/>
                  <a:pt x="-48719" y="967376"/>
                  <a:pt x="146158" y="772500"/>
                </a:cubicBezTo>
                <a:cubicBezTo>
                  <a:pt x="146158" y="772500"/>
                  <a:pt x="146158" y="772500"/>
                  <a:pt x="772565" y="146352"/>
                </a:cubicBezTo>
                <a:cubicBezTo>
                  <a:pt x="870004" y="48784"/>
                  <a:pt x="997737" y="0"/>
                  <a:pt x="11255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FF000F5-3DF7-4BAD-A72F-70E4CAEF07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5372" y="2084953"/>
            <a:ext cx="3001256" cy="3001167"/>
          </a:xfrm>
          <a:custGeom>
            <a:avLst/>
            <a:gdLst>
              <a:gd name="connsiteX0" fmla="*/ 1125504 w 2250942"/>
              <a:gd name="connsiteY0" fmla="*/ 0 h 2250875"/>
              <a:gd name="connsiteX1" fmla="*/ 1478636 w 2250942"/>
              <a:gd name="connsiteY1" fmla="*/ 146352 h 2250875"/>
              <a:gd name="connsiteX2" fmla="*/ 2104785 w 2250942"/>
              <a:gd name="connsiteY2" fmla="*/ 772500 h 2250875"/>
              <a:gd name="connsiteX3" fmla="*/ 2104785 w 2250942"/>
              <a:gd name="connsiteY3" fmla="*/ 1478570 h 2250875"/>
              <a:gd name="connsiteX4" fmla="*/ 1478636 w 2250942"/>
              <a:gd name="connsiteY4" fmla="*/ 2104718 h 2250875"/>
              <a:gd name="connsiteX5" fmla="*/ 772565 w 2250942"/>
              <a:gd name="connsiteY5" fmla="*/ 2104718 h 2250875"/>
              <a:gd name="connsiteX6" fmla="*/ 146158 w 2250942"/>
              <a:gd name="connsiteY6" fmla="*/ 1478570 h 2250875"/>
              <a:gd name="connsiteX7" fmla="*/ 146158 w 2250942"/>
              <a:gd name="connsiteY7" fmla="*/ 772500 h 2250875"/>
              <a:gd name="connsiteX8" fmla="*/ 772565 w 2250942"/>
              <a:gd name="connsiteY8" fmla="*/ 146352 h 2250875"/>
              <a:gd name="connsiteX9" fmla="*/ 1125504 w 2250942"/>
              <a:gd name="connsiteY9" fmla="*/ 0 h 22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0942" h="2250875">
                <a:moveTo>
                  <a:pt x="1125504" y="0"/>
                </a:moveTo>
                <a:cubicBezTo>
                  <a:pt x="1253270" y="0"/>
                  <a:pt x="1381068" y="48784"/>
                  <a:pt x="1478636" y="146352"/>
                </a:cubicBezTo>
                <a:cubicBezTo>
                  <a:pt x="1478636" y="146352"/>
                  <a:pt x="1478636" y="146352"/>
                  <a:pt x="2104785" y="772500"/>
                </a:cubicBezTo>
                <a:cubicBezTo>
                  <a:pt x="2299661" y="967376"/>
                  <a:pt x="2299661" y="1283694"/>
                  <a:pt x="2104785" y="1478570"/>
                </a:cubicBezTo>
                <a:cubicBezTo>
                  <a:pt x="2104785" y="1478570"/>
                  <a:pt x="2104785" y="1478570"/>
                  <a:pt x="1478636" y="2104718"/>
                </a:cubicBezTo>
                <a:cubicBezTo>
                  <a:pt x="1283500" y="2299594"/>
                  <a:pt x="967442" y="2299594"/>
                  <a:pt x="772565" y="2104718"/>
                </a:cubicBezTo>
                <a:cubicBezTo>
                  <a:pt x="772565" y="2104718"/>
                  <a:pt x="772565" y="2104718"/>
                  <a:pt x="146158" y="1478570"/>
                </a:cubicBezTo>
                <a:cubicBezTo>
                  <a:pt x="-48719" y="1283694"/>
                  <a:pt x="-48719" y="967376"/>
                  <a:pt x="146158" y="772500"/>
                </a:cubicBezTo>
                <a:cubicBezTo>
                  <a:pt x="146158" y="772500"/>
                  <a:pt x="146158" y="772500"/>
                  <a:pt x="772565" y="146352"/>
                </a:cubicBezTo>
                <a:cubicBezTo>
                  <a:pt x="870004" y="48784"/>
                  <a:pt x="997738" y="0"/>
                  <a:pt x="11255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A251A776-CB45-4597-8C02-DB749B7B09F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85459" y="2084953"/>
            <a:ext cx="3001256" cy="3001167"/>
          </a:xfrm>
          <a:custGeom>
            <a:avLst/>
            <a:gdLst>
              <a:gd name="connsiteX0" fmla="*/ 1125504 w 2250942"/>
              <a:gd name="connsiteY0" fmla="*/ 0 h 2250875"/>
              <a:gd name="connsiteX1" fmla="*/ 1478636 w 2250942"/>
              <a:gd name="connsiteY1" fmla="*/ 146352 h 2250875"/>
              <a:gd name="connsiteX2" fmla="*/ 2104785 w 2250942"/>
              <a:gd name="connsiteY2" fmla="*/ 772500 h 2250875"/>
              <a:gd name="connsiteX3" fmla="*/ 2104785 w 2250942"/>
              <a:gd name="connsiteY3" fmla="*/ 1478570 h 2250875"/>
              <a:gd name="connsiteX4" fmla="*/ 1478636 w 2250942"/>
              <a:gd name="connsiteY4" fmla="*/ 2104718 h 2250875"/>
              <a:gd name="connsiteX5" fmla="*/ 772565 w 2250942"/>
              <a:gd name="connsiteY5" fmla="*/ 2104718 h 2250875"/>
              <a:gd name="connsiteX6" fmla="*/ 146158 w 2250942"/>
              <a:gd name="connsiteY6" fmla="*/ 1478570 h 2250875"/>
              <a:gd name="connsiteX7" fmla="*/ 146158 w 2250942"/>
              <a:gd name="connsiteY7" fmla="*/ 772500 h 2250875"/>
              <a:gd name="connsiteX8" fmla="*/ 772565 w 2250942"/>
              <a:gd name="connsiteY8" fmla="*/ 146352 h 2250875"/>
              <a:gd name="connsiteX9" fmla="*/ 1125504 w 2250942"/>
              <a:gd name="connsiteY9" fmla="*/ 0 h 2250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50942" h="2250875">
                <a:moveTo>
                  <a:pt x="1125504" y="0"/>
                </a:moveTo>
                <a:cubicBezTo>
                  <a:pt x="1253270" y="0"/>
                  <a:pt x="1381068" y="48784"/>
                  <a:pt x="1478636" y="146352"/>
                </a:cubicBezTo>
                <a:cubicBezTo>
                  <a:pt x="1478636" y="146352"/>
                  <a:pt x="1478636" y="146352"/>
                  <a:pt x="2104785" y="772500"/>
                </a:cubicBezTo>
                <a:cubicBezTo>
                  <a:pt x="2299661" y="967376"/>
                  <a:pt x="2299661" y="1283694"/>
                  <a:pt x="2104785" y="1478570"/>
                </a:cubicBezTo>
                <a:cubicBezTo>
                  <a:pt x="2104785" y="1478570"/>
                  <a:pt x="2104785" y="1478570"/>
                  <a:pt x="1478636" y="2104718"/>
                </a:cubicBezTo>
                <a:cubicBezTo>
                  <a:pt x="1283500" y="2299594"/>
                  <a:pt x="967442" y="2299594"/>
                  <a:pt x="772565" y="2104718"/>
                </a:cubicBezTo>
                <a:cubicBezTo>
                  <a:pt x="772565" y="2104718"/>
                  <a:pt x="772565" y="2104718"/>
                  <a:pt x="146158" y="1478570"/>
                </a:cubicBezTo>
                <a:cubicBezTo>
                  <a:pt x="-48719" y="1283694"/>
                  <a:pt x="-48719" y="967376"/>
                  <a:pt x="146158" y="772500"/>
                </a:cubicBezTo>
                <a:cubicBezTo>
                  <a:pt x="146158" y="772500"/>
                  <a:pt x="146158" y="772500"/>
                  <a:pt x="772565" y="146352"/>
                </a:cubicBezTo>
                <a:cubicBezTo>
                  <a:pt x="870004" y="48784"/>
                  <a:pt x="997738" y="0"/>
                  <a:pt x="112550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>
            <a:extLst>
              <a:ext uri="{FF2B5EF4-FFF2-40B4-BE49-F238E27FC236}">
                <a16:creationId xmlns="" xmlns:a16="http://schemas.microsoft.com/office/drawing/2014/main" id="{42898EF5-457D-486B-9182-FD76AF039B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81400" y="1828800"/>
            <a:ext cx="2413000" cy="2912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="" xmlns:a16="http://schemas.microsoft.com/office/drawing/2014/main" id="{B2E6D3C1-84B7-4794-A229-52E906B1DA5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97600" y="1828800"/>
            <a:ext cx="2413000" cy="2912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E496410A-1969-4322-A06F-CF5C80B8EA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13800" y="1828800"/>
            <a:ext cx="2413000" cy="2912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85FEFDF4-A002-4469-A459-EBDF56EAC8B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200" y="1828800"/>
            <a:ext cx="2413000" cy="29125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14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57BBD6F-CA58-4B24-A0ED-21EB97AACC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7000" y="1456267"/>
            <a:ext cx="2000251" cy="394546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="" xmlns:a16="http://schemas.microsoft.com/office/drawing/2014/main" id="{214FD773-6E2B-45A4-8FFB-132882250CF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09812" y="1456267"/>
            <a:ext cx="2000251" cy="394546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18E00E25-4A87-4FC3-8224-356EE69BD3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13564" y="1456267"/>
            <a:ext cx="2000251" cy="3945467"/>
          </a:xfrm>
          <a:prstGeom prst="round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741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5A280686-9CA2-4BA2-8A4E-204BEF1835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94867" y="861485"/>
            <a:ext cx="3194051" cy="51350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10">
            <a:extLst>
              <a:ext uri="{FF2B5EF4-FFF2-40B4-BE49-F238E27FC236}">
                <a16:creationId xmlns="" xmlns:a16="http://schemas.microsoft.com/office/drawing/2014/main" id="{51542EB3-3A0E-44E6-9D72-7498FBA65F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75085" y="3563687"/>
            <a:ext cx="3194049" cy="2154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59850495-EEE1-4B79-9B52-42E2D51D80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75085" y="1148092"/>
            <a:ext cx="3194049" cy="21547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BF3B5F8-3F8A-479E-A99A-7107B7F88E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867" y="1109134"/>
            <a:ext cx="5477933" cy="21547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15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717B5D94-EC21-49E5-82E4-E67594B383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585" y="2106085"/>
            <a:ext cx="1934633" cy="19346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1">
            <a:extLst>
              <a:ext uri="{FF2B5EF4-FFF2-40B4-BE49-F238E27FC236}">
                <a16:creationId xmlns="" xmlns:a16="http://schemas.microsoft.com/office/drawing/2014/main" id="{F928D1EA-44BE-40F4-A999-FBFB36C710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06048" y="2106386"/>
            <a:ext cx="1934633" cy="19346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46474B24-92CB-4ED5-BA13-0E196DF064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51" y="2971800"/>
            <a:ext cx="2709333" cy="27093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>
            <a:extLst>
              <a:ext uri="{FF2B5EF4-FFF2-40B4-BE49-F238E27FC236}">
                <a16:creationId xmlns="" xmlns:a16="http://schemas.microsoft.com/office/drawing/2014/main" id="{4BC028AC-8A4B-46D9-8648-C56871D71E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54246" y="1758044"/>
            <a:ext cx="2709333" cy="27093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>
            <a:extLst>
              <a:ext uri="{FF2B5EF4-FFF2-40B4-BE49-F238E27FC236}">
                <a16:creationId xmlns="" xmlns:a16="http://schemas.microsoft.com/office/drawing/2014/main" id="{AACDC841-6D7F-4D57-8A8D-2F08B8531F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18322" y="2971202"/>
            <a:ext cx="2709333" cy="2709333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3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312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3925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17654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04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30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7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51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22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2B98E-3D30-4E73-9008-8757F7A84084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45EB9-8800-49BC-9401-2F07B06E4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3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2" r:id="rId12"/>
    <p:sldLayoutId id="214748373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062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slow" advClick="0" advTm="1000">
    <p:push/>
  </p:transition>
  <p:hf hdr="0" ftr="0" dt="0"/>
  <p:txStyles>
    <p:titleStyle>
      <a:lvl1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000" kern="120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2pPr>
      <a:lvl3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3pPr>
      <a:lvl4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4pPr>
      <a:lvl5pPr algn="l" defTabSz="91360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5pPr>
      <a:lvl6pPr marL="2286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6pPr>
      <a:lvl7pPr marL="4572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7pPr>
      <a:lvl8pPr marL="6858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8pPr>
      <a:lvl9pPr marL="914400" algn="l" defTabSz="913607" rtl="0" fontAlgn="base">
        <a:lnSpc>
          <a:spcPct val="90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Lato Light" pitchFamily="34" charset="0"/>
          <a:ea typeface="Lato Light" pitchFamily="34" charset="0"/>
          <a:cs typeface="Lato Light" pitchFamily="34" charset="0"/>
        </a:defRPr>
      </a:lvl9pPr>
    </p:titleStyle>
    <p:bodyStyle>
      <a:lvl1pPr marL="227807" indent="-227807" algn="l" defTabSz="91360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lang="en-US" sz="24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6850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20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11422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8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5994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2056607" indent="-227807" algn="l" defTabSz="91360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097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5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2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34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</p:sldLayoutIdLst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2533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7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8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13.wdp"/><Relationship Id="rId3" Type="http://schemas.openxmlformats.org/officeDocument/2006/relationships/image" Target="../media/image21.png"/><Relationship Id="rId7" Type="http://schemas.microsoft.com/office/2007/relationships/hdphoto" Target="../media/hdphoto11.wdp"/><Relationship Id="rId12" Type="http://schemas.openxmlformats.org/officeDocument/2006/relationships/image" Target="../media/image26.png"/><Relationship Id="rId2" Type="http://schemas.openxmlformats.org/officeDocument/2006/relationships/image" Target="../media/image20.jp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11" Type="http://schemas.microsoft.com/office/2007/relationships/hdphoto" Target="../media/hdphoto12.wdp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microsoft.com/office/2007/relationships/hdphoto" Target="../media/hdphoto8.wdp"/><Relationship Id="rId9" Type="http://schemas.openxmlformats.org/officeDocument/2006/relationships/image" Target="../media/image24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0.png"/><Relationship Id="rId7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8.wdp"/><Relationship Id="rId5" Type="http://schemas.openxmlformats.org/officeDocument/2006/relationships/image" Target="../media/image21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738" y="214576"/>
            <a:ext cx="1156390" cy="116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3199" y="1486163"/>
            <a:ext cx="9533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2800" b="1" dirty="0">
                <a:solidFill>
                  <a:schemeClr val="accent5">
                    <a:lumMod val="50000"/>
                  </a:schemeClr>
                </a:solidFill>
              </a:rPr>
              <a:t>Ўзбекистон Республикаси </a:t>
            </a: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Транспорт вазирлиги ҳузуридаги </a:t>
            </a:r>
          </a:p>
          <a:p>
            <a:pPr algn="ctr"/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Темир </a:t>
            </a:r>
            <a:r>
              <a:rPr lang="uz-Cyrl-UZ" sz="2800" b="1" dirty="0">
                <a:solidFill>
                  <a:schemeClr val="accent5">
                    <a:lumMod val="50000"/>
                  </a:schemeClr>
                </a:solidFill>
              </a:rPr>
              <a:t>йўлларда </a:t>
            </a: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юк </a:t>
            </a:r>
            <a:r>
              <a:rPr lang="uz-Cyrl-UZ" sz="2800" b="1" dirty="0">
                <a:solidFill>
                  <a:schemeClr val="accent5">
                    <a:lumMod val="50000"/>
                  </a:schemeClr>
                </a:solidFill>
              </a:rPr>
              <a:t>ва </a:t>
            </a: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йўловчилар ташиш </a:t>
            </a:r>
          </a:p>
          <a:p>
            <a:pPr algn="ctr"/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хавфсизлигини </a:t>
            </a:r>
            <a:r>
              <a:rPr lang="uz-Cyrl-UZ" sz="2800" b="1" dirty="0">
                <a:solidFill>
                  <a:schemeClr val="accent5">
                    <a:lumMod val="50000"/>
                  </a:schemeClr>
                </a:solidFill>
              </a:rPr>
              <a:t>назорат қилиш </a:t>
            </a: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инспекцияси</a:t>
            </a:r>
          </a:p>
          <a:p>
            <a:pPr algn="ctr">
              <a:lnSpc>
                <a:spcPct val="150000"/>
              </a:lnSpc>
            </a:pPr>
            <a:r>
              <a:rPr lang="uz-Cyrl-UZ" sz="2800" b="1" dirty="0" smtClean="0">
                <a:solidFill>
                  <a:schemeClr val="accent5">
                    <a:lumMod val="50000"/>
                  </a:schemeClr>
                </a:solidFill>
              </a:rPr>
              <a:t>“ЎЗТЕМИРЙЎЛНАЗОРАТ”</a:t>
            </a:r>
            <a:endParaRPr lang="ru-RU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1024" y="6268767"/>
            <a:ext cx="2063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dirty="0" smtClean="0">
                <a:solidFill>
                  <a:schemeClr val="bg1"/>
                </a:solidFill>
              </a:rPr>
              <a:t>Тошкент - 2018 йил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923" y="6268767"/>
            <a:ext cx="195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dirty="0" smtClean="0">
                <a:solidFill>
                  <a:schemeClr val="accent5">
                    <a:lumMod val="50000"/>
                  </a:schemeClr>
                </a:solidFill>
              </a:rPr>
              <a:t>Тошкент-2023 йил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" name="Group 89">
            <a:extLst>
              <a:ext uri="{FF2B5EF4-FFF2-40B4-BE49-F238E27FC236}">
                <a16:creationId xmlns="" xmlns:a16="http://schemas.microsoft.com/office/drawing/2014/main" id="{7EA93520-8AF2-47D2-97CF-64980361F771}"/>
              </a:ext>
            </a:extLst>
          </p:cNvPr>
          <p:cNvGrpSpPr/>
          <p:nvPr/>
        </p:nvGrpSpPr>
        <p:grpSpPr>
          <a:xfrm rot="16200000">
            <a:off x="1005398" y="-1005398"/>
            <a:ext cx="6858001" cy="8868793"/>
            <a:chOff x="687388" y="3174"/>
            <a:chExt cx="4679951" cy="5143502"/>
          </a:xfrm>
          <a:solidFill>
            <a:schemeClr val="tx1">
              <a:alpha val="5000"/>
            </a:schemeClr>
          </a:solidFill>
        </p:grpSpPr>
        <p:sp>
          <p:nvSpPr>
            <p:cNvPr id="8" name="Freeform 48">
              <a:extLst>
                <a:ext uri="{FF2B5EF4-FFF2-40B4-BE49-F238E27FC236}">
                  <a16:creationId xmlns="" xmlns:a16="http://schemas.microsoft.com/office/drawing/2014/main" id="{291BF8C3-8077-4A15-9313-EDA3948E7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9" y="149224"/>
              <a:ext cx="147638" cy="509588"/>
            </a:xfrm>
            <a:custGeom>
              <a:avLst/>
              <a:gdLst>
                <a:gd name="T0" fmla="*/ 0 w 93"/>
                <a:gd name="T1" fmla="*/ 0 h 321"/>
                <a:gd name="T2" fmla="*/ 0 w 93"/>
                <a:gd name="T3" fmla="*/ 321 h 321"/>
                <a:gd name="T4" fmla="*/ 93 w 93"/>
                <a:gd name="T5" fmla="*/ 160 h 321"/>
                <a:gd name="T6" fmla="*/ 0 w 93"/>
                <a:gd name="T7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1">
                  <a:moveTo>
                    <a:pt x="0" y="0"/>
                  </a:moveTo>
                  <a:lnTo>
                    <a:pt x="0" y="321"/>
                  </a:lnTo>
                  <a:lnTo>
                    <a:pt x="93" y="16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9">
              <a:extLst>
                <a:ext uri="{FF2B5EF4-FFF2-40B4-BE49-F238E27FC236}">
                  <a16:creationId xmlns="" xmlns:a16="http://schemas.microsoft.com/office/drawing/2014/main" id="{81FD545F-2E86-4F34-AA40-03E536D4F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9" y="3175"/>
              <a:ext cx="884238" cy="385763"/>
            </a:xfrm>
            <a:custGeom>
              <a:avLst/>
              <a:gdLst>
                <a:gd name="T0" fmla="*/ 0 w 557"/>
                <a:gd name="T1" fmla="*/ 0 h 243"/>
                <a:gd name="T2" fmla="*/ 0 w 557"/>
                <a:gd name="T3" fmla="*/ 48 h 243"/>
                <a:gd name="T4" fmla="*/ 112 w 557"/>
                <a:gd name="T5" fmla="*/ 243 h 243"/>
                <a:gd name="T6" fmla="*/ 415 w 557"/>
                <a:gd name="T7" fmla="*/ 243 h 243"/>
                <a:gd name="T8" fmla="*/ 557 w 557"/>
                <a:gd name="T9" fmla="*/ 0 h 243"/>
                <a:gd name="T10" fmla="*/ 0 w 557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7" h="243">
                  <a:moveTo>
                    <a:pt x="0" y="0"/>
                  </a:moveTo>
                  <a:lnTo>
                    <a:pt x="0" y="48"/>
                  </a:lnTo>
                  <a:lnTo>
                    <a:pt x="112" y="243"/>
                  </a:lnTo>
                  <a:lnTo>
                    <a:pt x="415" y="243"/>
                  </a:lnTo>
                  <a:lnTo>
                    <a:pt x="55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0">
              <a:extLst>
                <a:ext uri="{FF2B5EF4-FFF2-40B4-BE49-F238E27FC236}">
                  <a16:creationId xmlns="" xmlns:a16="http://schemas.microsoft.com/office/drawing/2014/main" id="{C4366AB0-7312-4356-909D-D6412195E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4" y="3174"/>
              <a:ext cx="968375" cy="819150"/>
            </a:xfrm>
            <a:custGeom>
              <a:avLst/>
              <a:gdLst>
                <a:gd name="T0" fmla="*/ 147 w 610"/>
                <a:gd name="T1" fmla="*/ 0 h 516"/>
                <a:gd name="T2" fmla="*/ 0 w 610"/>
                <a:gd name="T3" fmla="*/ 252 h 516"/>
                <a:gd name="T4" fmla="*/ 154 w 610"/>
                <a:gd name="T5" fmla="*/ 516 h 516"/>
                <a:gd name="T6" fmla="*/ 459 w 610"/>
                <a:gd name="T7" fmla="*/ 516 h 516"/>
                <a:gd name="T8" fmla="*/ 610 w 610"/>
                <a:gd name="T9" fmla="*/ 252 h 516"/>
                <a:gd name="T10" fmla="*/ 463 w 610"/>
                <a:gd name="T11" fmla="*/ 0 h 516"/>
                <a:gd name="T12" fmla="*/ 147 w 610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16">
                  <a:moveTo>
                    <a:pt x="147" y="0"/>
                  </a:moveTo>
                  <a:lnTo>
                    <a:pt x="0" y="252"/>
                  </a:lnTo>
                  <a:lnTo>
                    <a:pt x="154" y="516"/>
                  </a:lnTo>
                  <a:lnTo>
                    <a:pt x="459" y="516"/>
                  </a:lnTo>
                  <a:lnTo>
                    <a:pt x="610" y="252"/>
                  </a:lnTo>
                  <a:lnTo>
                    <a:pt x="463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>
              <a:extLst>
                <a:ext uri="{FF2B5EF4-FFF2-40B4-BE49-F238E27FC236}">
                  <a16:creationId xmlns="" xmlns:a16="http://schemas.microsoft.com/office/drawing/2014/main" id="{19FC9627-A4F4-4FD3-B1CE-E199EF69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239" y="3175"/>
              <a:ext cx="925513" cy="385763"/>
            </a:xfrm>
            <a:custGeom>
              <a:avLst/>
              <a:gdLst>
                <a:gd name="T0" fmla="*/ 0 w 583"/>
                <a:gd name="T1" fmla="*/ 0 h 243"/>
                <a:gd name="T2" fmla="*/ 139 w 583"/>
                <a:gd name="T3" fmla="*/ 243 h 243"/>
                <a:gd name="T4" fmla="*/ 444 w 583"/>
                <a:gd name="T5" fmla="*/ 243 h 243"/>
                <a:gd name="T6" fmla="*/ 583 w 583"/>
                <a:gd name="T7" fmla="*/ 0 h 243"/>
                <a:gd name="T8" fmla="*/ 0 w 58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43">
                  <a:moveTo>
                    <a:pt x="0" y="0"/>
                  </a:moveTo>
                  <a:lnTo>
                    <a:pt x="139" y="243"/>
                  </a:lnTo>
                  <a:lnTo>
                    <a:pt x="444" y="243"/>
                  </a:lnTo>
                  <a:lnTo>
                    <a:pt x="5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2">
              <a:extLst>
                <a:ext uri="{FF2B5EF4-FFF2-40B4-BE49-F238E27FC236}">
                  <a16:creationId xmlns="" xmlns:a16="http://schemas.microsoft.com/office/drawing/2014/main" id="{93C735B7-F8B8-4CA0-B378-81526A02C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2" y="3174"/>
              <a:ext cx="965200" cy="819150"/>
            </a:xfrm>
            <a:custGeom>
              <a:avLst/>
              <a:gdLst>
                <a:gd name="T0" fmla="*/ 144 w 608"/>
                <a:gd name="T1" fmla="*/ 0 h 516"/>
                <a:gd name="T2" fmla="*/ 0 w 608"/>
                <a:gd name="T3" fmla="*/ 252 h 516"/>
                <a:gd name="T4" fmla="*/ 152 w 608"/>
                <a:gd name="T5" fmla="*/ 516 h 516"/>
                <a:gd name="T6" fmla="*/ 456 w 608"/>
                <a:gd name="T7" fmla="*/ 516 h 516"/>
                <a:gd name="T8" fmla="*/ 608 w 608"/>
                <a:gd name="T9" fmla="*/ 252 h 516"/>
                <a:gd name="T10" fmla="*/ 464 w 608"/>
                <a:gd name="T11" fmla="*/ 0 h 516"/>
                <a:gd name="T12" fmla="*/ 144 w 608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516">
                  <a:moveTo>
                    <a:pt x="144" y="0"/>
                  </a:moveTo>
                  <a:lnTo>
                    <a:pt x="0" y="252"/>
                  </a:lnTo>
                  <a:lnTo>
                    <a:pt x="152" y="516"/>
                  </a:lnTo>
                  <a:lnTo>
                    <a:pt x="456" y="516"/>
                  </a:lnTo>
                  <a:lnTo>
                    <a:pt x="608" y="252"/>
                  </a:lnTo>
                  <a:lnTo>
                    <a:pt x="464" y="0"/>
                  </a:ln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3">
              <a:extLst>
                <a:ext uri="{FF2B5EF4-FFF2-40B4-BE49-F238E27FC236}">
                  <a16:creationId xmlns="" xmlns:a16="http://schemas.microsoft.com/office/drawing/2014/main" id="{7DD69D32-E0FF-4E67-ABB1-1CCB12151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952" y="3175"/>
              <a:ext cx="925513" cy="385763"/>
            </a:xfrm>
            <a:custGeom>
              <a:avLst/>
              <a:gdLst>
                <a:gd name="T0" fmla="*/ 0 w 583"/>
                <a:gd name="T1" fmla="*/ 0 h 243"/>
                <a:gd name="T2" fmla="*/ 139 w 583"/>
                <a:gd name="T3" fmla="*/ 243 h 243"/>
                <a:gd name="T4" fmla="*/ 444 w 583"/>
                <a:gd name="T5" fmla="*/ 243 h 243"/>
                <a:gd name="T6" fmla="*/ 583 w 583"/>
                <a:gd name="T7" fmla="*/ 0 h 243"/>
                <a:gd name="T8" fmla="*/ 0 w 583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43">
                  <a:moveTo>
                    <a:pt x="0" y="0"/>
                  </a:moveTo>
                  <a:lnTo>
                    <a:pt x="139" y="243"/>
                  </a:lnTo>
                  <a:lnTo>
                    <a:pt x="444" y="243"/>
                  </a:lnTo>
                  <a:lnTo>
                    <a:pt x="58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">
              <a:extLst>
                <a:ext uri="{FF2B5EF4-FFF2-40B4-BE49-F238E27FC236}">
                  <a16:creationId xmlns="" xmlns:a16="http://schemas.microsoft.com/office/drawing/2014/main" id="{49FEF365-DEEE-48D9-B6BD-DB6D86D1B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964" y="3174"/>
              <a:ext cx="968375" cy="819150"/>
            </a:xfrm>
            <a:custGeom>
              <a:avLst/>
              <a:gdLst>
                <a:gd name="T0" fmla="*/ 147 w 610"/>
                <a:gd name="T1" fmla="*/ 0 h 516"/>
                <a:gd name="T2" fmla="*/ 0 w 610"/>
                <a:gd name="T3" fmla="*/ 252 h 516"/>
                <a:gd name="T4" fmla="*/ 154 w 610"/>
                <a:gd name="T5" fmla="*/ 516 h 516"/>
                <a:gd name="T6" fmla="*/ 456 w 610"/>
                <a:gd name="T7" fmla="*/ 516 h 516"/>
                <a:gd name="T8" fmla="*/ 610 w 610"/>
                <a:gd name="T9" fmla="*/ 252 h 516"/>
                <a:gd name="T10" fmla="*/ 464 w 610"/>
                <a:gd name="T11" fmla="*/ 0 h 516"/>
                <a:gd name="T12" fmla="*/ 147 w 610"/>
                <a:gd name="T13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16">
                  <a:moveTo>
                    <a:pt x="147" y="0"/>
                  </a:moveTo>
                  <a:lnTo>
                    <a:pt x="0" y="252"/>
                  </a:lnTo>
                  <a:lnTo>
                    <a:pt x="154" y="516"/>
                  </a:lnTo>
                  <a:lnTo>
                    <a:pt x="456" y="516"/>
                  </a:lnTo>
                  <a:lnTo>
                    <a:pt x="610" y="252"/>
                  </a:lnTo>
                  <a:lnTo>
                    <a:pt x="464" y="0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5">
              <a:extLst>
                <a:ext uri="{FF2B5EF4-FFF2-40B4-BE49-F238E27FC236}">
                  <a16:creationId xmlns="" xmlns:a16="http://schemas.microsoft.com/office/drawing/2014/main" id="{B36B773D-E910-4018-A294-F988350BB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1020763"/>
              <a:ext cx="147638" cy="511175"/>
            </a:xfrm>
            <a:custGeom>
              <a:avLst/>
              <a:gdLst>
                <a:gd name="T0" fmla="*/ 0 w 93"/>
                <a:gd name="T1" fmla="*/ 0 h 322"/>
                <a:gd name="T2" fmla="*/ 0 w 93"/>
                <a:gd name="T3" fmla="*/ 322 h 322"/>
                <a:gd name="T4" fmla="*/ 93 w 93"/>
                <a:gd name="T5" fmla="*/ 161 h 322"/>
                <a:gd name="T6" fmla="*/ 0 w 93"/>
                <a:gd name="T7" fmla="*/ 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2">
                  <a:moveTo>
                    <a:pt x="0" y="0"/>
                  </a:moveTo>
                  <a:lnTo>
                    <a:pt x="0" y="322"/>
                  </a:lnTo>
                  <a:lnTo>
                    <a:pt x="9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6">
              <a:extLst>
                <a:ext uri="{FF2B5EF4-FFF2-40B4-BE49-F238E27FC236}">
                  <a16:creationId xmlns="" xmlns:a16="http://schemas.microsoft.com/office/drawing/2014/main" id="{574018AB-1000-4E94-90B8-A8B3B3B01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1889124"/>
              <a:ext cx="147638" cy="514350"/>
            </a:xfrm>
            <a:custGeom>
              <a:avLst/>
              <a:gdLst>
                <a:gd name="T0" fmla="*/ 0 w 93"/>
                <a:gd name="T1" fmla="*/ 0 h 324"/>
                <a:gd name="T2" fmla="*/ 0 w 93"/>
                <a:gd name="T3" fmla="*/ 324 h 324"/>
                <a:gd name="T4" fmla="*/ 93 w 93"/>
                <a:gd name="T5" fmla="*/ 161 h 324"/>
                <a:gd name="T6" fmla="*/ 0 w 93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4">
                  <a:moveTo>
                    <a:pt x="0" y="0"/>
                  </a:moveTo>
                  <a:lnTo>
                    <a:pt x="0" y="324"/>
                  </a:lnTo>
                  <a:lnTo>
                    <a:pt x="9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7">
              <a:extLst>
                <a:ext uri="{FF2B5EF4-FFF2-40B4-BE49-F238E27FC236}">
                  <a16:creationId xmlns="" xmlns:a16="http://schemas.microsoft.com/office/drawing/2014/main" id="{8D286022-3665-47A1-BE05-2979D8F73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422275"/>
              <a:ext cx="903288" cy="838200"/>
            </a:xfrm>
            <a:custGeom>
              <a:avLst/>
              <a:gdLst>
                <a:gd name="T0" fmla="*/ 415 w 569"/>
                <a:gd name="T1" fmla="*/ 0 h 528"/>
                <a:gd name="T2" fmla="*/ 112 w 569"/>
                <a:gd name="T3" fmla="*/ 0 h 528"/>
                <a:gd name="T4" fmla="*/ 0 w 569"/>
                <a:gd name="T5" fmla="*/ 195 h 528"/>
                <a:gd name="T6" fmla="*/ 0 w 569"/>
                <a:gd name="T7" fmla="*/ 334 h 528"/>
                <a:gd name="T8" fmla="*/ 112 w 569"/>
                <a:gd name="T9" fmla="*/ 528 h 528"/>
                <a:gd name="T10" fmla="*/ 415 w 569"/>
                <a:gd name="T11" fmla="*/ 528 h 528"/>
                <a:gd name="T12" fmla="*/ 569 w 569"/>
                <a:gd name="T13" fmla="*/ 264 h 528"/>
                <a:gd name="T14" fmla="*/ 415 w 569"/>
                <a:gd name="T1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528">
                  <a:moveTo>
                    <a:pt x="415" y="0"/>
                  </a:moveTo>
                  <a:lnTo>
                    <a:pt x="112" y="0"/>
                  </a:lnTo>
                  <a:lnTo>
                    <a:pt x="0" y="195"/>
                  </a:lnTo>
                  <a:lnTo>
                    <a:pt x="0" y="334"/>
                  </a:lnTo>
                  <a:lnTo>
                    <a:pt x="112" y="528"/>
                  </a:lnTo>
                  <a:lnTo>
                    <a:pt x="415" y="528"/>
                  </a:lnTo>
                  <a:lnTo>
                    <a:pt x="569" y="26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8">
              <a:extLst>
                <a:ext uri="{FF2B5EF4-FFF2-40B4-BE49-F238E27FC236}">
                  <a16:creationId xmlns="" xmlns:a16="http://schemas.microsoft.com/office/drawing/2014/main" id="{A3E35815-35A4-455D-9EF5-72B030282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1292224"/>
              <a:ext cx="903288" cy="838200"/>
            </a:xfrm>
            <a:custGeom>
              <a:avLst/>
              <a:gdLst>
                <a:gd name="T0" fmla="*/ 415 w 569"/>
                <a:gd name="T1" fmla="*/ 0 h 528"/>
                <a:gd name="T2" fmla="*/ 112 w 569"/>
                <a:gd name="T3" fmla="*/ 0 h 528"/>
                <a:gd name="T4" fmla="*/ 0 w 569"/>
                <a:gd name="T5" fmla="*/ 194 h 528"/>
                <a:gd name="T6" fmla="*/ 0 w 569"/>
                <a:gd name="T7" fmla="*/ 333 h 528"/>
                <a:gd name="T8" fmla="*/ 112 w 569"/>
                <a:gd name="T9" fmla="*/ 528 h 528"/>
                <a:gd name="T10" fmla="*/ 415 w 569"/>
                <a:gd name="T11" fmla="*/ 528 h 528"/>
                <a:gd name="T12" fmla="*/ 569 w 569"/>
                <a:gd name="T13" fmla="*/ 264 h 528"/>
                <a:gd name="T14" fmla="*/ 415 w 569"/>
                <a:gd name="T1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528">
                  <a:moveTo>
                    <a:pt x="415" y="0"/>
                  </a:moveTo>
                  <a:lnTo>
                    <a:pt x="112" y="0"/>
                  </a:lnTo>
                  <a:lnTo>
                    <a:pt x="0" y="194"/>
                  </a:lnTo>
                  <a:lnTo>
                    <a:pt x="0" y="333"/>
                  </a:lnTo>
                  <a:lnTo>
                    <a:pt x="112" y="528"/>
                  </a:lnTo>
                  <a:lnTo>
                    <a:pt x="415" y="528"/>
                  </a:lnTo>
                  <a:lnTo>
                    <a:pt x="569" y="26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9">
              <a:extLst>
                <a:ext uri="{FF2B5EF4-FFF2-40B4-BE49-F238E27FC236}">
                  <a16:creationId xmlns="" xmlns:a16="http://schemas.microsoft.com/office/drawing/2014/main" id="{79252D24-88F2-480A-920A-F69BCB91B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857249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0">
              <a:extLst>
                <a:ext uri="{FF2B5EF4-FFF2-40B4-BE49-F238E27FC236}">
                  <a16:creationId xmlns="" xmlns:a16="http://schemas.microsoft.com/office/drawing/2014/main" id="{C5021D35-5A01-4480-8461-C2F5FF4E8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1725612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1">
              <a:extLst>
                <a:ext uri="{FF2B5EF4-FFF2-40B4-BE49-F238E27FC236}">
                  <a16:creationId xmlns="" xmlns:a16="http://schemas.microsoft.com/office/drawing/2014/main" id="{234E08AF-CB92-4DF1-BE36-502469210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7" y="422274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2">
              <a:extLst>
                <a:ext uri="{FF2B5EF4-FFF2-40B4-BE49-F238E27FC236}">
                  <a16:creationId xmlns="" xmlns:a16="http://schemas.microsoft.com/office/drawing/2014/main" id="{51C5F237-AB81-439F-9E01-78C2F4724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7" y="1292225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3">
              <a:extLst>
                <a:ext uri="{FF2B5EF4-FFF2-40B4-BE49-F238E27FC236}">
                  <a16:creationId xmlns="" xmlns:a16="http://schemas.microsoft.com/office/drawing/2014/main" id="{F66C1400-1445-4853-8A93-6E09304D8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2" y="857250"/>
              <a:ext cx="965200" cy="838200"/>
            </a:xfrm>
            <a:custGeom>
              <a:avLst/>
              <a:gdLst>
                <a:gd name="T0" fmla="*/ 456 w 608"/>
                <a:gd name="T1" fmla="*/ 0 h 528"/>
                <a:gd name="T2" fmla="*/ 152 w 608"/>
                <a:gd name="T3" fmla="*/ 0 h 528"/>
                <a:gd name="T4" fmla="*/ 0 w 608"/>
                <a:gd name="T5" fmla="*/ 264 h 528"/>
                <a:gd name="T6" fmla="*/ 152 w 608"/>
                <a:gd name="T7" fmla="*/ 528 h 528"/>
                <a:gd name="T8" fmla="*/ 456 w 608"/>
                <a:gd name="T9" fmla="*/ 528 h 528"/>
                <a:gd name="T10" fmla="*/ 608 w 608"/>
                <a:gd name="T11" fmla="*/ 264 h 528"/>
                <a:gd name="T12" fmla="*/ 456 w 608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528">
                  <a:moveTo>
                    <a:pt x="456" y="0"/>
                  </a:moveTo>
                  <a:lnTo>
                    <a:pt x="152" y="0"/>
                  </a:lnTo>
                  <a:lnTo>
                    <a:pt x="0" y="264"/>
                  </a:lnTo>
                  <a:lnTo>
                    <a:pt x="152" y="528"/>
                  </a:lnTo>
                  <a:lnTo>
                    <a:pt x="456" y="528"/>
                  </a:lnTo>
                  <a:lnTo>
                    <a:pt x="608" y="264"/>
                  </a:lnTo>
                  <a:lnTo>
                    <a:pt x="4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4">
              <a:extLst>
                <a:ext uri="{FF2B5EF4-FFF2-40B4-BE49-F238E27FC236}">
                  <a16:creationId xmlns="" xmlns:a16="http://schemas.microsoft.com/office/drawing/2014/main" id="{CA9ABFC3-50F0-4CA6-ACB5-0188CB5AF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2" y="1725613"/>
              <a:ext cx="965200" cy="838200"/>
            </a:xfrm>
            <a:custGeom>
              <a:avLst/>
              <a:gdLst>
                <a:gd name="T0" fmla="*/ 456 w 608"/>
                <a:gd name="T1" fmla="*/ 0 h 528"/>
                <a:gd name="T2" fmla="*/ 152 w 608"/>
                <a:gd name="T3" fmla="*/ 0 h 528"/>
                <a:gd name="T4" fmla="*/ 0 w 608"/>
                <a:gd name="T5" fmla="*/ 264 h 528"/>
                <a:gd name="T6" fmla="*/ 152 w 608"/>
                <a:gd name="T7" fmla="*/ 528 h 528"/>
                <a:gd name="T8" fmla="*/ 456 w 608"/>
                <a:gd name="T9" fmla="*/ 528 h 528"/>
                <a:gd name="T10" fmla="*/ 608 w 608"/>
                <a:gd name="T11" fmla="*/ 264 h 528"/>
                <a:gd name="T12" fmla="*/ 456 w 608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528">
                  <a:moveTo>
                    <a:pt x="456" y="0"/>
                  </a:moveTo>
                  <a:lnTo>
                    <a:pt x="152" y="0"/>
                  </a:lnTo>
                  <a:lnTo>
                    <a:pt x="0" y="264"/>
                  </a:lnTo>
                  <a:lnTo>
                    <a:pt x="152" y="528"/>
                  </a:lnTo>
                  <a:lnTo>
                    <a:pt x="456" y="528"/>
                  </a:lnTo>
                  <a:lnTo>
                    <a:pt x="608" y="264"/>
                  </a:lnTo>
                  <a:lnTo>
                    <a:pt x="4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">
              <a:extLst>
                <a:ext uri="{FF2B5EF4-FFF2-40B4-BE49-F238E27FC236}">
                  <a16:creationId xmlns="" xmlns:a16="http://schemas.microsoft.com/office/drawing/2014/main" id="{7F4AC087-DA24-47CA-B85D-B82F6A97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2" y="422274"/>
              <a:ext cx="968375" cy="838200"/>
            </a:xfrm>
            <a:custGeom>
              <a:avLst/>
              <a:gdLst>
                <a:gd name="T0" fmla="*/ 456 w 610"/>
                <a:gd name="T1" fmla="*/ 0 h 528"/>
                <a:gd name="T2" fmla="*/ 151 w 610"/>
                <a:gd name="T3" fmla="*/ 0 h 528"/>
                <a:gd name="T4" fmla="*/ 0 w 610"/>
                <a:gd name="T5" fmla="*/ 264 h 528"/>
                <a:gd name="T6" fmla="*/ 151 w 610"/>
                <a:gd name="T7" fmla="*/ 528 h 528"/>
                <a:gd name="T8" fmla="*/ 456 w 610"/>
                <a:gd name="T9" fmla="*/ 528 h 528"/>
                <a:gd name="T10" fmla="*/ 610 w 610"/>
                <a:gd name="T11" fmla="*/ 264 h 528"/>
                <a:gd name="T12" fmla="*/ 456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6" y="0"/>
                  </a:moveTo>
                  <a:lnTo>
                    <a:pt x="151" y="0"/>
                  </a:lnTo>
                  <a:lnTo>
                    <a:pt x="0" y="264"/>
                  </a:lnTo>
                  <a:lnTo>
                    <a:pt x="151" y="528"/>
                  </a:lnTo>
                  <a:lnTo>
                    <a:pt x="456" y="528"/>
                  </a:lnTo>
                  <a:lnTo>
                    <a:pt x="610" y="264"/>
                  </a:lnTo>
                  <a:lnTo>
                    <a:pt x="4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6">
              <a:extLst>
                <a:ext uri="{FF2B5EF4-FFF2-40B4-BE49-F238E27FC236}">
                  <a16:creationId xmlns="" xmlns:a16="http://schemas.microsoft.com/office/drawing/2014/main" id="{A716B81D-251D-455F-B320-193F3E89B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762249"/>
              <a:ext cx="147638" cy="514350"/>
            </a:xfrm>
            <a:custGeom>
              <a:avLst/>
              <a:gdLst>
                <a:gd name="T0" fmla="*/ 0 w 93"/>
                <a:gd name="T1" fmla="*/ 0 h 324"/>
                <a:gd name="T2" fmla="*/ 0 w 93"/>
                <a:gd name="T3" fmla="*/ 324 h 324"/>
                <a:gd name="T4" fmla="*/ 93 w 93"/>
                <a:gd name="T5" fmla="*/ 161 h 324"/>
                <a:gd name="T6" fmla="*/ 0 w 93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4">
                  <a:moveTo>
                    <a:pt x="0" y="0"/>
                  </a:moveTo>
                  <a:lnTo>
                    <a:pt x="0" y="324"/>
                  </a:lnTo>
                  <a:lnTo>
                    <a:pt x="9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7">
              <a:extLst>
                <a:ext uri="{FF2B5EF4-FFF2-40B4-BE49-F238E27FC236}">
                  <a16:creationId xmlns="" xmlns:a16="http://schemas.microsoft.com/office/drawing/2014/main" id="{A5D89BC9-BA66-4CAD-99E8-03533E933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3630612"/>
              <a:ext cx="147638" cy="514350"/>
            </a:xfrm>
            <a:custGeom>
              <a:avLst/>
              <a:gdLst>
                <a:gd name="T0" fmla="*/ 0 w 93"/>
                <a:gd name="T1" fmla="*/ 0 h 324"/>
                <a:gd name="T2" fmla="*/ 0 w 93"/>
                <a:gd name="T3" fmla="*/ 324 h 324"/>
                <a:gd name="T4" fmla="*/ 93 w 93"/>
                <a:gd name="T5" fmla="*/ 161 h 324"/>
                <a:gd name="T6" fmla="*/ 0 w 93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4">
                  <a:moveTo>
                    <a:pt x="0" y="0"/>
                  </a:moveTo>
                  <a:lnTo>
                    <a:pt x="0" y="324"/>
                  </a:lnTo>
                  <a:lnTo>
                    <a:pt x="9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8">
              <a:extLst>
                <a:ext uri="{FF2B5EF4-FFF2-40B4-BE49-F238E27FC236}">
                  <a16:creationId xmlns="" xmlns:a16="http://schemas.microsoft.com/office/drawing/2014/main" id="{BC0DB744-7DA3-46E5-81AC-701F23CE8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2163762"/>
              <a:ext cx="903288" cy="838200"/>
            </a:xfrm>
            <a:custGeom>
              <a:avLst/>
              <a:gdLst>
                <a:gd name="T0" fmla="*/ 415 w 569"/>
                <a:gd name="T1" fmla="*/ 0 h 528"/>
                <a:gd name="T2" fmla="*/ 112 w 569"/>
                <a:gd name="T3" fmla="*/ 0 h 528"/>
                <a:gd name="T4" fmla="*/ 0 w 569"/>
                <a:gd name="T5" fmla="*/ 195 h 528"/>
                <a:gd name="T6" fmla="*/ 0 w 569"/>
                <a:gd name="T7" fmla="*/ 334 h 528"/>
                <a:gd name="T8" fmla="*/ 112 w 569"/>
                <a:gd name="T9" fmla="*/ 528 h 528"/>
                <a:gd name="T10" fmla="*/ 415 w 569"/>
                <a:gd name="T11" fmla="*/ 528 h 528"/>
                <a:gd name="T12" fmla="*/ 569 w 569"/>
                <a:gd name="T13" fmla="*/ 264 h 528"/>
                <a:gd name="T14" fmla="*/ 415 w 569"/>
                <a:gd name="T1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528">
                  <a:moveTo>
                    <a:pt x="415" y="0"/>
                  </a:moveTo>
                  <a:lnTo>
                    <a:pt x="112" y="0"/>
                  </a:lnTo>
                  <a:lnTo>
                    <a:pt x="0" y="195"/>
                  </a:lnTo>
                  <a:lnTo>
                    <a:pt x="0" y="334"/>
                  </a:lnTo>
                  <a:lnTo>
                    <a:pt x="112" y="528"/>
                  </a:lnTo>
                  <a:lnTo>
                    <a:pt x="415" y="528"/>
                  </a:lnTo>
                  <a:lnTo>
                    <a:pt x="569" y="26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9">
              <a:extLst>
                <a:ext uri="{FF2B5EF4-FFF2-40B4-BE49-F238E27FC236}">
                  <a16:creationId xmlns="" xmlns:a16="http://schemas.microsoft.com/office/drawing/2014/main" id="{DD65B2FC-65B8-48B2-AA4C-4B0C2E290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3032125"/>
              <a:ext cx="903288" cy="838200"/>
            </a:xfrm>
            <a:custGeom>
              <a:avLst/>
              <a:gdLst>
                <a:gd name="T0" fmla="*/ 415 w 569"/>
                <a:gd name="T1" fmla="*/ 0 h 528"/>
                <a:gd name="T2" fmla="*/ 112 w 569"/>
                <a:gd name="T3" fmla="*/ 0 h 528"/>
                <a:gd name="T4" fmla="*/ 0 w 569"/>
                <a:gd name="T5" fmla="*/ 195 h 528"/>
                <a:gd name="T6" fmla="*/ 0 w 569"/>
                <a:gd name="T7" fmla="*/ 334 h 528"/>
                <a:gd name="T8" fmla="*/ 112 w 569"/>
                <a:gd name="T9" fmla="*/ 528 h 528"/>
                <a:gd name="T10" fmla="*/ 415 w 569"/>
                <a:gd name="T11" fmla="*/ 528 h 528"/>
                <a:gd name="T12" fmla="*/ 569 w 569"/>
                <a:gd name="T13" fmla="*/ 264 h 528"/>
                <a:gd name="T14" fmla="*/ 415 w 569"/>
                <a:gd name="T1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528">
                  <a:moveTo>
                    <a:pt x="415" y="0"/>
                  </a:moveTo>
                  <a:lnTo>
                    <a:pt x="112" y="0"/>
                  </a:lnTo>
                  <a:lnTo>
                    <a:pt x="0" y="195"/>
                  </a:lnTo>
                  <a:lnTo>
                    <a:pt x="0" y="334"/>
                  </a:lnTo>
                  <a:lnTo>
                    <a:pt x="112" y="528"/>
                  </a:lnTo>
                  <a:lnTo>
                    <a:pt x="415" y="528"/>
                  </a:lnTo>
                  <a:lnTo>
                    <a:pt x="569" y="26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0">
              <a:extLst>
                <a:ext uri="{FF2B5EF4-FFF2-40B4-BE49-F238E27FC236}">
                  <a16:creationId xmlns="" xmlns:a16="http://schemas.microsoft.com/office/drawing/2014/main" id="{87E92096-1AFF-48A1-94B0-24B6A4682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2598738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1">
              <a:extLst>
                <a:ext uri="{FF2B5EF4-FFF2-40B4-BE49-F238E27FC236}">
                  <a16:creationId xmlns="" xmlns:a16="http://schemas.microsoft.com/office/drawing/2014/main" id="{0EB84DB2-4E40-49E5-82DF-8156C7CC7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3470275"/>
              <a:ext cx="968375" cy="835025"/>
            </a:xfrm>
            <a:custGeom>
              <a:avLst/>
              <a:gdLst>
                <a:gd name="T0" fmla="*/ 459 w 610"/>
                <a:gd name="T1" fmla="*/ 0 h 526"/>
                <a:gd name="T2" fmla="*/ 154 w 610"/>
                <a:gd name="T3" fmla="*/ 0 h 526"/>
                <a:gd name="T4" fmla="*/ 0 w 610"/>
                <a:gd name="T5" fmla="*/ 262 h 526"/>
                <a:gd name="T6" fmla="*/ 154 w 610"/>
                <a:gd name="T7" fmla="*/ 526 h 526"/>
                <a:gd name="T8" fmla="*/ 459 w 610"/>
                <a:gd name="T9" fmla="*/ 526 h 526"/>
                <a:gd name="T10" fmla="*/ 610 w 610"/>
                <a:gd name="T11" fmla="*/ 262 h 526"/>
                <a:gd name="T12" fmla="*/ 459 w 610"/>
                <a:gd name="T13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6">
                  <a:moveTo>
                    <a:pt x="459" y="0"/>
                  </a:moveTo>
                  <a:lnTo>
                    <a:pt x="154" y="0"/>
                  </a:lnTo>
                  <a:lnTo>
                    <a:pt x="0" y="262"/>
                  </a:lnTo>
                  <a:lnTo>
                    <a:pt x="154" y="526"/>
                  </a:lnTo>
                  <a:lnTo>
                    <a:pt x="459" y="526"/>
                  </a:lnTo>
                  <a:lnTo>
                    <a:pt x="610" y="262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2">
              <a:extLst>
                <a:ext uri="{FF2B5EF4-FFF2-40B4-BE49-F238E27FC236}">
                  <a16:creationId xmlns="" xmlns:a16="http://schemas.microsoft.com/office/drawing/2014/main" id="{F1E5688B-6DFC-4B14-90CD-C0BEF9D7E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7" y="2163763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3">
              <a:extLst>
                <a:ext uri="{FF2B5EF4-FFF2-40B4-BE49-F238E27FC236}">
                  <a16:creationId xmlns="" xmlns:a16="http://schemas.microsoft.com/office/drawing/2014/main" id="{D5F94203-7F63-44A5-9166-0FDFA80E9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7" y="3032125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4">
              <a:extLst>
                <a:ext uri="{FF2B5EF4-FFF2-40B4-BE49-F238E27FC236}">
                  <a16:creationId xmlns="" xmlns:a16="http://schemas.microsoft.com/office/drawing/2014/main" id="{C373EA60-1265-4AEC-9F68-5DFEB6514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252" y="2598738"/>
              <a:ext cx="965200" cy="838200"/>
            </a:xfrm>
            <a:custGeom>
              <a:avLst/>
              <a:gdLst>
                <a:gd name="T0" fmla="*/ 456 w 608"/>
                <a:gd name="T1" fmla="*/ 0 h 528"/>
                <a:gd name="T2" fmla="*/ 152 w 608"/>
                <a:gd name="T3" fmla="*/ 0 h 528"/>
                <a:gd name="T4" fmla="*/ 0 w 608"/>
                <a:gd name="T5" fmla="*/ 264 h 528"/>
                <a:gd name="T6" fmla="*/ 152 w 608"/>
                <a:gd name="T7" fmla="*/ 528 h 528"/>
                <a:gd name="T8" fmla="*/ 456 w 608"/>
                <a:gd name="T9" fmla="*/ 528 h 528"/>
                <a:gd name="T10" fmla="*/ 608 w 608"/>
                <a:gd name="T11" fmla="*/ 264 h 528"/>
                <a:gd name="T12" fmla="*/ 456 w 608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8" h="528">
                  <a:moveTo>
                    <a:pt x="456" y="0"/>
                  </a:moveTo>
                  <a:lnTo>
                    <a:pt x="152" y="0"/>
                  </a:lnTo>
                  <a:lnTo>
                    <a:pt x="0" y="264"/>
                  </a:lnTo>
                  <a:lnTo>
                    <a:pt x="152" y="528"/>
                  </a:lnTo>
                  <a:lnTo>
                    <a:pt x="456" y="528"/>
                  </a:lnTo>
                  <a:lnTo>
                    <a:pt x="608" y="264"/>
                  </a:lnTo>
                  <a:lnTo>
                    <a:pt x="4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5">
              <a:extLst>
                <a:ext uri="{FF2B5EF4-FFF2-40B4-BE49-F238E27FC236}">
                  <a16:creationId xmlns="" xmlns:a16="http://schemas.microsoft.com/office/drawing/2014/main" id="{11CC7C48-E8FA-4228-8A1B-3B120CCA9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4503737"/>
              <a:ext cx="147638" cy="514350"/>
            </a:xfrm>
            <a:custGeom>
              <a:avLst/>
              <a:gdLst>
                <a:gd name="T0" fmla="*/ 0 w 93"/>
                <a:gd name="T1" fmla="*/ 0 h 324"/>
                <a:gd name="T2" fmla="*/ 0 w 93"/>
                <a:gd name="T3" fmla="*/ 324 h 324"/>
                <a:gd name="T4" fmla="*/ 93 w 93"/>
                <a:gd name="T5" fmla="*/ 161 h 324"/>
                <a:gd name="T6" fmla="*/ 0 w 93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324">
                  <a:moveTo>
                    <a:pt x="0" y="0"/>
                  </a:moveTo>
                  <a:lnTo>
                    <a:pt x="0" y="324"/>
                  </a:lnTo>
                  <a:lnTo>
                    <a:pt x="93" y="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6">
              <a:extLst>
                <a:ext uri="{FF2B5EF4-FFF2-40B4-BE49-F238E27FC236}">
                  <a16:creationId xmlns="" xmlns:a16="http://schemas.microsoft.com/office/drawing/2014/main" id="{F572C283-3D2A-48A4-A63E-E54F1B5A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3905250"/>
              <a:ext cx="903288" cy="838200"/>
            </a:xfrm>
            <a:custGeom>
              <a:avLst/>
              <a:gdLst>
                <a:gd name="T0" fmla="*/ 415 w 569"/>
                <a:gd name="T1" fmla="*/ 0 h 528"/>
                <a:gd name="T2" fmla="*/ 112 w 569"/>
                <a:gd name="T3" fmla="*/ 0 h 528"/>
                <a:gd name="T4" fmla="*/ 0 w 569"/>
                <a:gd name="T5" fmla="*/ 194 h 528"/>
                <a:gd name="T6" fmla="*/ 0 w 569"/>
                <a:gd name="T7" fmla="*/ 334 h 528"/>
                <a:gd name="T8" fmla="*/ 112 w 569"/>
                <a:gd name="T9" fmla="*/ 528 h 528"/>
                <a:gd name="T10" fmla="*/ 415 w 569"/>
                <a:gd name="T11" fmla="*/ 528 h 528"/>
                <a:gd name="T12" fmla="*/ 569 w 569"/>
                <a:gd name="T13" fmla="*/ 264 h 528"/>
                <a:gd name="T14" fmla="*/ 415 w 569"/>
                <a:gd name="T15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9" h="528">
                  <a:moveTo>
                    <a:pt x="415" y="0"/>
                  </a:moveTo>
                  <a:lnTo>
                    <a:pt x="112" y="0"/>
                  </a:lnTo>
                  <a:lnTo>
                    <a:pt x="0" y="194"/>
                  </a:lnTo>
                  <a:lnTo>
                    <a:pt x="0" y="334"/>
                  </a:lnTo>
                  <a:lnTo>
                    <a:pt x="112" y="528"/>
                  </a:lnTo>
                  <a:lnTo>
                    <a:pt x="415" y="528"/>
                  </a:lnTo>
                  <a:lnTo>
                    <a:pt x="569" y="264"/>
                  </a:lnTo>
                  <a:lnTo>
                    <a:pt x="4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77">
              <a:extLst>
                <a:ext uri="{FF2B5EF4-FFF2-40B4-BE49-F238E27FC236}">
                  <a16:creationId xmlns="" xmlns:a16="http://schemas.microsoft.com/office/drawing/2014/main" id="{37AF003E-A786-4D65-8891-9F03138DB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388" y="4778375"/>
              <a:ext cx="876300" cy="368300"/>
            </a:xfrm>
            <a:custGeom>
              <a:avLst/>
              <a:gdLst>
                <a:gd name="T0" fmla="*/ 552 w 552"/>
                <a:gd name="T1" fmla="*/ 232 h 232"/>
                <a:gd name="T2" fmla="*/ 415 w 552"/>
                <a:gd name="T3" fmla="*/ 0 h 232"/>
                <a:gd name="T4" fmla="*/ 112 w 552"/>
                <a:gd name="T5" fmla="*/ 0 h 232"/>
                <a:gd name="T6" fmla="*/ 0 w 552"/>
                <a:gd name="T7" fmla="*/ 194 h 232"/>
                <a:gd name="T8" fmla="*/ 0 w 552"/>
                <a:gd name="T9" fmla="*/ 232 h 232"/>
                <a:gd name="T10" fmla="*/ 552 w 552"/>
                <a:gd name="T11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2" h="232">
                  <a:moveTo>
                    <a:pt x="552" y="232"/>
                  </a:moveTo>
                  <a:lnTo>
                    <a:pt x="415" y="0"/>
                  </a:lnTo>
                  <a:lnTo>
                    <a:pt x="112" y="0"/>
                  </a:lnTo>
                  <a:lnTo>
                    <a:pt x="0" y="194"/>
                  </a:lnTo>
                  <a:lnTo>
                    <a:pt x="0" y="232"/>
                  </a:lnTo>
                  <a:lnTo>
                    <a:pt x="552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8">
              <a:extLst>
                <a:ext uri="{FF2B5EF4-FFF2-40B4-BE49-F238E27FC236}">
                  <a16:creationId xmlns="" xmlns:a16="http://schemas.microsoft.com/office/drawing/2014/main" id="{C6114D13-E14B-4C9A-BB23-347FB2710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4343401"/>
              <a:ext cx="968375" cy="803275"/>
            </a:xfrm>
            <a:custGeom>
              <a:avLst/>
              <a:gdLst>
                <a:gd name="T0" fmla="*/ 468 w 610"/>
                <a:gd name="T1" fmla="*/ 506 h 506"/>
                <a:gd name="T2" fmla="*/ 610 w 610"/>
                <a:gd name="T3" fmla="*/ 262 h 506"/>
                <a:gd name="T4" fmla="*/ 459 w 610"/>
                <a:gd name="T5" fmla="*/ 0 h 506"/>
                <a:gd name="T6" fmla="*/ 154 w 610"/>
                <a:gd name="T7" fmla="*/ 0 h 506"/>
                <a:gd name="T8" fmla="*/ 0 w 610"/>
                <a:gd name="T9" fmla="*/ 262 h 506"/>
                <a:gd name="T10" fmla="*/ 142 w 610"/>
                <a:gd name="T11" fmla="*/ 506 h 506"/>
                <a:gd name="T12" fmla="*/ 468 w 610"/>
                <a:gd name="T13" fmla="*/ 506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06">
                  <a:moveTo>
                    <a:pt x="468" y="506"/>
                  </a:moveTo>
                  <a:lnTo>
                    <a:pt x="610" y="262"/>
                  </a:lnTo>
                  <a:lnTo>
                    <a:pt x="459" y="0"/>
                  </a:lnTo>
                  <a:lnTo>
                    <a:pt x="154" y="0"/>
                  </a:lnTo>
                  <a:lnTo>
                    <a:pt x="0" y="262"/>
                  </a:lnTo>
                  <a:lnTo>
                    <a:pt x="142" y="506"/>
                  </a:lnTo>
                  <a:lnTo>
                    <a:pt x="468" y="50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9">
              <a:extLst>
                <a:ext uri="{FF2B5EF4-FFF2-40B4-BE49-F238E27FC236}">
                  <a16:creationId xmlns="" xmlns:a16="http://schemas.microsoft.com/office/drawing/2014/main" id="{A7DFCAB9-6AA7-46A8-8D5E-5462D7F41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426" y="3905250"/>
              <a:ext cx="968375" cy="838200"/>
            </a:xfrm>
            <a:custGeom>
              <a:avLst/>
              <a:gdLst>
                <a:gd name="T0" fmla="*/ 459 w 610"/>
                <a:gd name="T1" fmla="*/ 0 h 528"/>
                <a:gd name="T2" fmla="*/ 154 w 610"/>
                <a:gd name="T3" fmla="*/ 0 h 528"/>
                <a:gd name="T4" fmla="*/ 0 w 610"/>
                <a:gd name="T5" fmla="*/ 264 h 528"/>
                <a:gd name="T6" fmla="*/ 154 w 610"/>
                <a:gd name="T7" fmla="*/ 528 h 528"/>
                <a:gd name="T8" fmla="*/ 459 w 610"/>
                <a:gd name="T9" fmla="*/ 528 h 528"/>
                <a:gd name="T10" fmla="*/ 610 w 610"/>
                <a:gd name="T11" fmla="*/ 264 h 528"/>
                <a:gd name="T12" fmla="*/ 459 w 610"/>
                <a:gd name="T13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0" h="528">
                  <a:moveTo>
                    <a:pt x="459" y="0"/>
                  </a:moveTo>
                  <a:lnTo>
                    <a:pt x="154" y="0"/>
                  </a:lnTo>
                  <a:lnTo>
                    <a:pt x="0" y="264"/>
                  </a:lnTo>
                  <a:lnTo>
                    <a:pt x="154" y="528"/>
                  </a:lnTo>
                  <a:lnTo>
                    <a:pt x="459" y="528"/>
                  </a:lnTo>
                  <a:lnTo>
                    <a:pt x="610" y="264"/>
                  </a:lnTo>
                  <a:lnTo>
                    <a:pt x="45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411347" y="2453900"/>
            <a:ext cx="3780653" cy="4218610"/>
            <a:chOff x="9066228" y="3065131"/>
            <a:chExt cx="3263846" cy="378753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9023" l="0" r="99219">
                          <a14:foregroundMark x1="65820" y1="16895" x2="65820" y2="16895"/>
                          <a14:foregroundMark x1="89160" y1="45996" x2="89160" y2="4599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066228" y="3065131"/>
              <a:ext cx="3263846" cy="3263847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4643" l="3000" r="94667">
                          <a14:foregroundMark x1="37667" y1="5357" x2="37667" y2="5357"/>
                          <a14:foregroundMark x1="32667" y1="27976" x2="32667" y2="27976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81668" y="5628412"/>
              <a:ext cx="2186160" cy="1224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16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 9">
            <a:extLst>
              <a:ext uri="{FF2B5EF4-FFF2-40B4-BE49-F238E27FC236}">
                <a16:creationId xmlns="" xmlns:a16="http://schemas.microsoft.com/office/drawing/2014/main" id="{32E10689-C5BC-445F-B957-369764C44A5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6860627" cy="6858000"/>
          </a:xfrm>
          <a:custGeom>
            <a:avLst/>
            <a:gdLst>
              <a:gd name="T0" fmla="*/ 1885 w 2364"/>
              <a:gd name="T1" fmla="*/ 0 h 2160"/>
              <a:gd name="T2" fmla="*/ 0 w 2364"/>
              <a:gd name="T3" fmla="*/ 0 h 2160"/>
              <a:gd name="T4" fmla="*/ 0 w 2364"/>
              <a:gd name="T5" fmla="*/ 2160 h 2160"/>
              <a:gd name="T6" fmla="*/ 1880 w 2364"/>
              <a:gd name="T7" fmla="*/ 2160 h 2160"/>
              <a:gd name="T8" fmla="*/ 2364 w 2364"/>
              <a:gd name="T9" fmla="*/ 1078 h 2160"/>
              <a:gd name="T10" fmla="*/ 1885 w 2364"/>
              <a:gd name="T11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4" h="2160">
                <a:moveTo>
                  <a:pt x="1885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880" y="2160"/>
                  <a:pt x="1880" y="2160"/>
                  <a:pt x="1880" y="2160"/>
                </a:cubicBezTo>
                <a:cubicBezTo>
                  <a:pt x="2177" y="1894"/>
                  <a:pt x="2364" y="1508"/>
                  <a:pt x="2364" y="1078"/>
                </a:cubicBezTo>
                <a:cubicBezTo>
                  <a:pt x="2364" y="650"/>
                  <a:pt x="2179" y="266"/>
                  <a:pt x="1885" y="0"/>
                </a:cubicBezTo>
                <a:close/>
              </a:path>
            </a:pathLst>
          </a:custGeom>
          <a:gradFill>
            <a:gsLst>
              <a:gs pos="6000">
                <a:schemeClr val="bg1"/>
              </a:gs>
              <a:gs pos="29000">
                <a:srgbClr val="CFEFFE"/>
              </a:gs>
              <a:gs pos="60000">
                <a:srgbClr val="99CCFF"/>
              </a:gs>
              <a:gs pos="95000">
                <a:schemeClr val="accent3">
                  <a:lumMod val="50000"/>
                </a:schemeClr>
              </a:gs>
            </a:gsLst>
            <a:lin ang="8100000" scaled="1"/>
          </a:gra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437B4C19-333D-4B53-B7A1-C85A3727D96A}"/>
              </a:ext>
            </a:extLst>
          </p:cNvPr>
          <p:cNvSpPr txBox="1"/>
          <p:nvPr/>
        </p:nvSpPr>
        <p:spPr>
          <a:xfrm>
            <a:off x="219520" y="823712"/>
            <a:ext cx="5604086" cy="424731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ru-RU" b="1" dirty="0" err="1" smtClean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поездлар</a:t>
            </a:r>
            <a:r>
              <a:rPr lang="ru-RU" b="1" dirty="0" smtClean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ҳаракати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хавфсизлигини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таъминлаш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соҳасида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чора-тадбирлар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ишлаб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чиқиш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амалга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ошириш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мувофиқлаштириш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функцияларини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бажарувчи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,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давлат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хўжалик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бошқаруви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органлари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ҳамда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темир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йўл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транспорти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соҳасида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фаолият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юритувчи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бошқа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ташкилотлар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томонидан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темир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йўл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транспорти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соҳасидаги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ҳаракат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хавфсизлигини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таъминлашга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оид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белгиланган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қоида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нормаларга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риоя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этилиши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юзасидан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давлат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назоратини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амалга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оширувчи</a:t>
            </a:r>
            <a:r>
              <a:rPr lang="ru-RU" b="1" dirty="0">
                <a:solidFill>
                  <a:srgbClr val="7A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давлат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бошқаруви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органидир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Montserrat Light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FA86C723-1127-49BD-9658-DFA8AD63E7DC}"/>
              </a:ext>
            </a:extLst>
          </p:cNvPr>
          <p:cNvSpPr/>
          <p:nvPr/>
        </p:nvSpPr>
        <p:spPr>
          <a:xfrm>
            <a:off x="435205" y="5073529"/>
            <a:ext cx="4784863" cy="167349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377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7BFF760D-5767-4065-B8DD-CCD4DA616E53}"/>
              </a:ext>
            </a:extLst>
          </p:cNvPr>
          <p:cNvSpPr txBox="1">
            <a:spLocks/>
          </p:cNvSpPr>
          <p:nvPr/>
        </p:nvSpPr>
        <p:spPr>
          <a:xfrm>
            <a:off x="388200" y="123282"/>
            <a:ext cx="4831868" cy="822032"/>
          </a:xfrm>
          <a:prstGeom prst="rect">
            <a:avLst/>
          </a:prstGeom>
        </p:spPr>
        <p:txBody>
          <a:bodyPr lIns="91440" tIns="45720" rIns="91440" bIns="4572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Microsoft YaHei UI" panose="020B0503020204020204" pitchFamily="34" charset="-122"/>
              </a:rPr>
              <a:t>“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Microsoft YaHei UI" panose="020B0503020204020204" pitchFamily="34" charset="-122"/>
              </a:rPr>
              <a:t>ЎЗТЕМИРЙЎЛНАЗОРАТ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ea typeface="Microsoft YaHei UI" panose="020B0503020204020204" pitchFamily="34" charset="-122"/>
              </a:rPr>
              <a:t>”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a typeface="Microsoft YaHei UI" panose="020B0503020204020204" pitchFamily="34" charset="-122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ea typeface="Microsoft YaHei UI" panose="020B0503020204020204" pitchFamily="34" charset="-122"/>
              </a:rPr>
              <a:t>инспекцияси</a:t>
            </a:r>
            <a:endParaRPr lang="ru-RU" sz="2400" dirty="0">
              <a:solidFill>
                <a:schemeClr val="accent2">
                  <a:lumMod val="50000"/>
                </a:schemeClr>
              </a:solidFill>
              <a:ea typeface="Microsoft YaHei UI" panose="020B0503020204020204" pitchFamily="34" charset="-122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C250A71C-40A2-482F-896E-413BF6B6CE5C}"/>
              </a:ext>
            </a:extLst>
          </p:cNvPr>
          <p:cNvSpPr/>
          <p:nvPr/>
        </p:nvSpPr>
        <p:spPr>
          <a:xfrm>
            <a:off x="488473" y="5089667"/>
            <a:ext cx="4622954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120000"/>
              </a:lnSpc>
            </a:pPr>
            <a:r>
              <a:rPr lang="uz-Cyrl-UZ" sz="1400" b="1" i="1" dirty="0" smtClean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Вазирлар Маҳкамасининг </a:t>
            </a:r>
            <a:r>
              <a:rPr lang="uz-Cyrl-UZ" sz="1400" b="1" i="1" dirty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2019 йил 19 апрелдаги </a:t>
            </a:r>
            <a:r>
              <a:rPr lang="uz-Cyrl-UZ" sz="1400" b="1" i="1" dirty="0" smtClean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/>
            </a:r>
            <a:br>
              <a:rPr lang="uz-Cyrl-UZ" sz="1400" b="1" i="1" dirty="0" smtClean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</a:br>
            <a:r>
              <a:rPr lang="uz-Cyrl-UZ" sz="1400" b="1" i="1" dirty="0" smtClean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337-сон </a:t>
            </a:r>
            <a:r>
              <a:rPr lang="uz-Cyrl-UZ" sz="1400" b="1" i="1" dirty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қарори </a:t>
            </a:r>
            <a:r>
              <a:rPr lang="uz-Cyrl-UZ" sz="1400" b="1" i="1" dirty="0">
                <a:solidFill>
                  <a:srgbClr val="000000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билан тасдиқланган Ўзбекистон Республикаси Транспорт вазирлиги ҳузуридаги Темир йўлларда юк ва йўловчилар ташиш хавфсизлигини назорат қилиш инспекцияси тўғрисидаги </a:t>
            </a:r>
            <a:r>
              <a:rPr lang="uz-Cyrl-UZ" sz="1400" b="1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низомнинг </a:t>
            </a:r>
            <a:r>
              <a:rPr lang="uz-Cyrl-UZ" sz="1400" b="1" i="1" dirty="0" smtClean="0">
                <a:solidFill>
                  <a:srgbClr val="0000FF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2-банди</a:t>
            </a:r>
            <a:r>
              <a:rPr lang="uz-Cyrl-UZ" sz="1400" b="1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Roboto" panose="02000000000000000000" pitchFamily="2" charset="0"/>
              </a:rPr>
              <a:t> </a:t>
            </a:r>
            <a:endParaRPr lang="en-US" sz="14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FE0CF6A-DD21-4C68-88DB-AC0F29E774F9}"/>
              </a:ext>
            </a:extLst>
          </p:cNvPr>
          <p:cNvSpPr/>
          <p:nvPr/>
        </p:nvSpPr>
        <p:spPr>
          <a:xfrm>
            <a:off x="5914387" y="907890"/>
            <a:ext cx="976500" cy="915476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921FD37C-38D8-4968-AEE1-92F6EB100FE0}"/>
              </a:ext>
            </a:extLst>
          </p:cNvPr>
          <p:cNvSpPr/>
          <p:nvPr/>
        </p:nvSpPr>
        <p:spPr>
          <a:xfrm>
            <a:off x="6095061" y="3901923"/>
            <a:ext cx="921999" cy="924800"/>
          </a:xfrm>
          <a:prstGeom prst="ellipse">
            <a:avLst/>
          </a:prstGeom>
          <a:solidFill>
            <a:schemeClr val="bg1"/>
          </a:solidFill>
          <a:ln w="381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1867">
              <a:solidFill>
                <a:srgbClr val="FFFFFF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3BFB8592-9BA5-421F-86D0-BDBCC8A46450}"/>
              </a:ext>
            </a:extLst>
          </p:cNvPr>
          <p:cNvSpPr txBox="1"/>
          <p:nvPr/>
        </p:nvSpPr>
        <p:spPr>
          <a:xfrm>
            <a:off x="6890887" y="1634802"/>
            <a:ext cx="5069157" cy="2192908"/>
          </a:xfrm>
          <a:prstGeom prst="rect">
            <a:avLst/>
          </a:prstGeom>
          <a:noFill/>
        </p:spPr>
        <p:txBody>
          <a:bodyPr wrap="square" lIns="91440" tIns="45720" rIns="91440" bIns="45720" numCol="1" spcCol="342900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Темир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йўлда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ташиш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хавфсизлигини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таъминлашга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қаратилган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назорати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бошқа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чоралар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ички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ишлар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хавфсизлик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хизмати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органлари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ҳамда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Ўзбекистон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Республикаси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Темир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йўлларда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юк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йўловчилар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ташиш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хавфсизлигини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қилиш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chemeClr val="accent4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инспекцияси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уларнинг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ваколатлари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доирасида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амалга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оширилади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300" b="1" i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Montserrat Light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95F30492-48AA-4009-8820-6704BA01A035}"/>
              </a:ext>
            </a:extLst>
          </p:cNvPr>
          <p:cNvSpPr/>
          <p:nvPr/>
        </p:nvSpPr>
        <p:spPr>
          <a:xfrm>
            <a:off x="6885135" y="517456"/>
            <a:ext cx="47107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uz-Cyrl-UZ" b="1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“Темир йўл транспорти тўғрисида”ги Ўзбекистон Республикаси қонунининг 20</a:t>
            </a:r>
            <a:r>
              <a:rPr lang="uz-Cyrl-UZ" b="1" baseline="30000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uz-Cyrl-UZ" b="1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-моддаси</a:t>
            </a:r>
            <a:endParaRPr lang="en-US" b="1" dirty="0">
              <a:solidFill>
                <a:srgbClr val="38A8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E6DD8551-053D-42D6-9215-BC78C76CECB4}"/>
              </a:ext>
            </a:extLst>
          </p:cNvPr>
          <p:cNvSpPr txBox="1"/>
          <p:nvPr/>
        </p:nvSpPr>
        <p:spPr>
          <a:xfrm>
            <a:off x="6813189" y="4900936"/>
            <a:ext cx="5224552" cy="1592744"/>
          </a:xfrm>
          <a:prstGeom prst="rect">
            <a:avLst/>
          </a:prstGeom>
          <a:noFill/>
        </p:spPr>
        <p:txBody>
          <a:bodyPr wrap="square" lIns="91440" tIns="45720" rIns="91440" bIns="45720" numCol="1" spcCol="342900" rtlCol="0">
            <a:spAutoFit/>
          </a:bodyPr>
          <a:lstStyle/>
          <a:p>
            <a:pPr algn="just" defTabSz="914377">
              <a:lnSpc>
                <a:spcPct val="150000"/>
              </a:lnSpc>
            </a:pP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Ўзтемирйўлназорат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”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инспекцияси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Текширувларни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электрон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рўйхатга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олиш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ягона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тизимида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рўйхатдан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ўтказиш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орқали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ваколатли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органни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хабардор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этиш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тартибида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ўтказиладиган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текширувлар</a:t>
            </a:r>
            <a:r>
              <a:rPr lang="ru-RU" sz="13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рўйхатининг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23-позициясига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мувофиқ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назоратини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текширувларни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амалга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оширади</a:t>
            </a:r>
            <a:r>
              <a:rPr lang="ru-RU" sz="1300" b="1" dirty="0" smtClea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1300" b="1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A6B269B6-2370-40AC-A01B-9591FFC3ABD1}"/>
              </a:ext>
            </a:extLst>
          </p:cNvPr>
          <p:cNvSpPr/>
          <p:nvPr/>
        </p:nvSpPr>
        <p:spPr>
          <a:xfrm>
            <a:off x="7139653" y="3957843"/>
            <a:ext cx="46190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Ўзбекистон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Республикаси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Президентининг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2018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йил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27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июлдаги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ПФ-5490-сон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Фармони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2-иловаси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112" y="4092043"/>
            <a:ext cx="434449" cy="5334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126" y="1065320"/>
            <a:ext cx="665232" cy="50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1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668437" y="4896354"/>
            <a:ext cx="9288937" cy="10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A7CF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23339" y="3058591"/>
            <a:ext cx="8856000" cy="97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7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01630" y="1178188"/>
            <a:ext cx="8316000" cy="102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2C80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062510050"/>
              </p:ext>
            </p:extLst>
          </p:nvPr>
        </p:nvGraphicFramePr>
        <p:xfrm>
          <a:off x="65903" y="663600"/>
          <a:ext cx="9787465" cy="595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0" y="555600"/>
            <a:ext cx="6746789" cy="135542"/>
            <a:chOff x="0" y="555600"/>
            <a:chExt cx="5404933" cy="108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0" y="609600"/>
              <a:ext cx="535093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Овал 3"/>
            <p:cNvSpPr/>
            <p:nvPr/>
          </p:nvSpPr>
          <p:spPr>
            <a:xfrm>
              <a:off x="5296933" y="555600"/>
              <a:ext cx="108000" cy="10800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5641" y="0"/>
            <a:ext cx="6534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Инспекциянинг асосий вазифалари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59296" y="1167732"/>
            <a:ext cx="819211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темир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йўл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транспорти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соҳасида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фаолият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юритадиган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юридик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шахслар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томонидан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ҳаракат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ташиш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хавфсизлиги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таъминланиши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юзасидан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назорат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тадбирларини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текширувларни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амалга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оширади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98620" y="3024936"/>
            <a:ext cx="867731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темир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йўлларда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юк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йўловчилар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ташиш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хавфсизлигини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таъминлашга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қаратилган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профилактика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тадбирларини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профилактик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тушунтириш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ишлари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йиғилиш-семирнарлар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бошқаларни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ўтказади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5071" y="4901978"/>
            <a:ext cx="9180795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темир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йўл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транспортида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ҳаракат</a:t>
            </a:r>
            <a:r>
              <a:rPr lang="ru-RU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ташишлар</a:t>
            </a:r>
            <a:r>
              <a:rPr lang="ru-RU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хавфсизлигини</a:t>
            </a:r>
            <a:r>
              <a:rPr lang="ru-RU" sz="20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таъминлашга</a:t>
            </a:r>
            <a:r>
              <a:rPr lang="ru-RU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оид</a:t>
            </a:r>
            <a:r>
              <a:rPr lang="ru-RU" sz="20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норматив-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ҳуқуқий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ҳужжатлар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ҳамда</a:t>
            </a:r>
            <a:r>
              <a:rPr lang="uz-Latn-UZ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техник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жиҳатдан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тартибга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солиш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соҳасидаги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норматив </a:t>
            </a:r>
            <a:r>
              <a:rPr lang="ru-RU" sz="2000" b="1" dirty="0" err="1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ҳужжатлар</a:t>
            </a:r>
            <a:r>
              <a:rPr lang="ru-RU" sz="20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лойиҳаларини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ишлаб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чиқади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FEAA5749-17F3-4574-B3EB-D5E835C0FAEF}"/>
              </a:ext>
            </a:extLst>
          </p:cNvPr>
          <p:cNvSpPr/>
          <p:nvPr/>
        </p:nvSpPr>
        <p:spPr>
          <a:xfrm>
            <a:off x="0" y="0"/>
            <a:ext cx="579727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A080C4E4-B7F8-4701-AC41-9647A24D065B}"/>
              </a:ext>
            </a:extLst>
          </p:cNvPr>
          <p:cNvSpPr/>
          <p:nvPr/>
        </p:nvSpPr>
        <p:spPr>
          <a:xfrm>
            <a:off x="5100197" y="959981"/>
            <a:ext cx="1608645" cy="160864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11651852-FBE9-41ED-9029-D5D6C75D7788}"/>
              </a:ext>
            </a:extLst>
          </p:cNvPr>
          <p:cNvSpPr/>
          <p:nvPr/>
        </p:nvSpPr>
        <p:spPr>
          <a:xfrm>
            <a:off x="5100197" y="2864378"/>
            <a:ext cx="1608645" cy="160864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361500F1-5E55-42FD-BFD3-EB1C4171D213}"/>
              </a:ext>
            </a:extLst>
          </p:cNvPr>
          <p:cNvSpPr/>
          <p:nvPr/>
        </p:nvSpPr>
        <p:spPr>
          <a:xfrm>
            <a:off x="5100197" y="4768777"/>
            <a:ext cx="1608645" cy="16086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6A7A79CC-FA3C-4738-B59E-8A2A74FB623E}"/>
              </a:ext>
            </a:extLst>
          </p:cNvPr>
          <p:cNvSpPr txBox="1"/>
          <p:nvPr/>
        </p:nvSpPr>
        <p:spPr>
          <a:xfrm>
            <a:off x="40611" y="4471313"/>
            <a:ext cx="5087342" cy="235449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Хўжалик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юритувчи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субъектлар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фаолиятини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  <a:ea typeface="Roboto" panose="02000000000000000000" pitchFamily="2" charset="0"/>
              </a:rPr>
              <a:t>давлат</a:t>
            </a:r>
            <a:r>
              <a:rPr lang="ru-RU" sz="1600" b="1" dirty="0" smtClean="0">
                <a:solidFill>
                  <a:srgbClr val="FFFF00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ea typeface="Roboto" panose="02000000000000000000" pitchFamily="2" charset="0"/>
              </a:rPr>
              <a:t>томонидан</a:t>
            </a:r>
            <a:r>
              <a:rPr lang="ru-RU" sz="1600" b="1" dirty="0">
                <a:solidFill>
                  <a:srgbClr val="FFFF00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ea typeface="Roboto" panose="02000000000000000000" pitchFamily="2" charset="0"/>
              </a:rPr>
              <a:t>назорат</a:t>
            </a:r>
            <a:r>
              <a:rPr lang="ru-RU" sz="1600" b="1" dirty="0">
                <a:solidFill>
                  <a:srgbClr val="FFFF00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FFFF00"/>
                </a:solidFill>
                <a:ea typeface="Roboto" panose="02000000000000000000" pitchFamily="2" charset="0"/>
              </a:rPr>
              <a:t>қилиш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қуйидаги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 smtClean="0">
                <a:solidFill>
                  <a:srgbClr val="CFEFFE"/>
                </a:solidFill>
                <a:ea typeface="Roboto" panose="02000000000000000000" pitchFamily="2" charset="0"/>
              </a:rPr>
              <a:t>йўллар</a:t>
            </a:r>
            <a:r>
              <a:rPr lang="ru-RU" sz="1600" b="1" dirty="0" smtClean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 smtClean="0">
                <a:solidFill>
                  <a:srgbClr val="CFEFFE"/>
                </a:solidFill>
                <a:ea typeface="Roboto" panose="02000000000000000000" pitchFamily="2" charset="0"/>
              </a:rPr>
              <a:t>билан</a:t>
            </a:r>
            <a:r>
              <a:rPr lang="ru-RU" sz="1600" b="1" dirty="0" smtClean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амалга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rgbClr val="CFEFFE"/>
                </a:solidFill>
                <a:ea typeface="Roboto" panose="02000000000000000000" pitchFamily="2" charset="0"/>
              </a:rPr>
              <a:t>оширилади</a:t>
            </a:r>
            <a:r>
              <a:rPr lang="ru-RU" sz="1600" b="1" dirty="0">
                <a:solidFill>
                  <a:srgbClr val="CFEFFE"/>
                </a:solidFill>
                <a:ea typeface="Roboto" panose="02000000000000000000" pitchFamily="2" charset="0"/>
              </a:rPr>
              <a:t>:</a:t>
            </a:r>
            <a:r>
              <a:rPr lang="ru-RU" sz="1600" b="1" dirty="0" smtClean="0">
                <a:solidFill>
                  <a:srgbClr val="CFEFFE"/>
                </a:solidFill>
                <a:ea typeface="Roboto" panose="02000000000000000000" pitchFamily="2" charset="0"/>
              </a:rPr>
              <a:t> </a:t>
            </a:r>
          </a:p>
          <a:p>
            <a:pPr algn="just">
              <a:lnSpc>
                <a:spcPct val="120000"/>
              </a:lnSpc>
            </a:pPr>
            <a:endParaRPr lang="ru-RU" sz="900" b="1" dirty="0">
              <a:solidFill>
                <a:srgbClr val="CFEFFE"/>
              </a:solidFill>
              <a:ea typeface="Roboto" panose="020000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solidFill>
                  <a:schemeClr val="bg1"/>
                </a:solidFill>
                <a:ea typeface="Roboto" panose="02000000000000000000" pitchFamily="2" charset="0"/>
              </a:rPr>
              <a:t>текшириш</a:t>
            </a: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;</a:t>
            </a:r>
            <a:endParaRPr lang="ru-RU" sz="1600" b="1" dirty="0">
              <a:solidFill>
                <a:schemeClr val="bg1"/>
              </a:solidFill>
              <a:ea typeface="Roboto" panose="02000000000000000000" pitchFamily="2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статистика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ахборотларини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ва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бошқа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ахборотларни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таҳлил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қилиш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b="1" dirty="0" err="1" smtClean="0">
                <a:solidFill>
                  <a:schemeClr val="bg1"/>
                </a:solidFill>
                <a:ea typeface="Roboto" panose="02000000000000000000" pitchFamily="2" charset="0"/>
              </a:rPr>
              <a:t>идора</a:t>
            </a: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қарамоғидаги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органларни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a typeface="Roboto" panose="02000000000000000000" pitchFamily="2" charset="0"/>
              </a:rPr>
              <a:t>текшириш</a:t>
            </a: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.</a:t>
            </a:r>
            <a:endParaRPr lang="en-US" sz="1600" b="1" i="1" dirty="0">
              <a:solidFill>
                <a:schemeClr val="bg1"/>
              </a:solidFill>
              <a:ea typeface="Roboto" panose="02000000000000000000" pitchFamily="2" charset="0"/>
              <a:cs typeface="Montserrat Light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="" xmlns:a16="http://schemas.microsoft.com/office/drawing/2014/main" id="{B56C119F-F6B8-4C73-B245-9A75BEC7F825}"/>
              </a:ext>
            </a:extLst>
          </p:cNvPr>
          <p:cNvSpPr/>
          <p:nvPr/>
        </p:nvSpPr>
        <p:spPr>
          <a:xfrm>
            <a:off x="160909" y="1606859"/>
            <a:ext cx="2490774" cy="3012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BF"/>
              </a:solidFill>
            </a:endParaRPr>
          </a:p>
        </p:txBody>
      </p:sp>
      <p:sp>
        <p:nvSpPr>
          <p:cNvPr id="75" name="Title 1">
            <a:extLst>
              <a:ext uri="{FF2B5EF4-FFF2-40B4-BE49-F238E27FC236}">
                <a16:creationId xmlns="" xmlns:a16="http://schemas.microsoft.com/office/drawing/2014/main" id="{903060D1-9757-4DF3-912A-D341111340A2}"/>
              </a:ext>
            </a:extLst>
          </p:cNvPr>
          <p:cNvSpPr txBox="1">
            <a:spLocks/>
          </p:cNvSpPr>
          <p:nvPr/>
        </p:nvSpPr>
        <p:spPr>
          <a:xfrm>
            <a:off x="-74724" y="59050"/>
            <a:ext cx="5604536" cy="1151525"/>
          </a:xfrm>
          <a:prstGeom prst="rect">
            <a:avLst/>
          </a:prstGeom>
        </p:spPr>
        <p:txBody>
          <a:bodyPr lIns="91440" tIns="45720" rIns="91440" bIns="4572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solidFill>
                  <a:srgbClr val="CFEFFE"/>
                </a:solidFill>
                <a:latin typeface="Montserrat" panose="00000500000000000000" pitchFamily="50" charset="0"/>
                <a:ea typeface="Roboto" pitchFamily="2" charset="0"/>
              </a:rPr>
              <a:t>      ЎЗБЕКИСТОН </a:t>
            </a:r>
            <a:r>
              <a:rPr lang="ru-RU" sz="1600" dirty="0">
                <a:solidFill>
                  <a:srgbClr val="CFEFFE"/>
                </a:solidFill>
                <a:latin typeface="Montserrat" panose="00000500000000000000" pitchFamily="50" charset="0"/>
                <a:ea typeface="Roboto" pitchFamily="2" charset="0"/>
              </a:rPr>
              <a:t>РЕСПУБЛИКАСИНИНГ </a:t>
            </a:r>
            <a:r>
              <a:rPr lang="ru-RU" sz="1600" dirty="0" smtClean="0">
                <a:solidFill>
                  <a:srgbClr val="CFEFFE"/>
                </a:solidFill>
                <a:latin typeface="Montserrat" panose="00000500000000000000" pitchFamily="50" charset="0"/>
                <a:ea typeface="Roboto" pitchFamily="2" charset="0"/>
              </a:rPr>
              <a:t>ҚОНУНИ</a:t>
            </a:r>
          </a:p>
          <a:p>
            <a:endParaRPr lang="ru-RU" sz="1400" dirty="0" smtClean="0">
              <a:solidFill>
                <a:srgbClr val="CFEFFE"/>
              </a:solidFill>
              <a:latin typeface="Montserrat" panose="00000500000000000000" pitchFamily="50" charset="0"/>
              <a:ea typeface="Roboto" pitchFamily="2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ХЎЖАЛИК ЮРИТУВЧИ СУБЪЕКТЛАР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ФАОЛИЯТИНИ </a:t>
            </a:r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ДАВЛАТ ТОМОНИДАН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НАЗОРАТ </a:t>
            </a:r>
            <a:endParaRPr lang="ru-RU" sz="2000" dirty="0" smtClean="0">
              <a:solidFill>
                <a:schemeClr val="bg1"/>
              </a:solidFill>
              <a:latin typeface="Montserrat" panose="00000500000000000000" pitchFamily="50" charset="0"/>
              <a:ea typeface="Roboto" pitchFamily="2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ҚИЛИШ </a:t>
            </a:r>
            <a:r>
              <a:rPr lang="ru-RU" sz="2000" dirty="0">
                <a:solidFill>
                  <a:schemeClr val="bg1"/>
                </a:solidFill>
                <a:latin typeface="Montserrat" panose="00000500000000000000" pitchFamily="50" charset="0"/>
                <a:ea typeface="Roboto" pitchFamily="2" charset="0"/>
              </a:rPr>
              <a:t>ТЎҒРИСИДА</a:t>
            </a:r>
            <a:endParaRPr lang="en-US" sz="2000" dirty="0">
              <a:solidFill>
                <a:schemeClr val="bg1"/>
              </a:solidFill>
              <a:latin typeface="Montserrat" panose="00000500000000000000" pitchFamily="50" charset="0"/>
              <a:ea typeface="Roboto" pitchFamily="2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="" xmlns:a16="http://schemas.microsoft.com/office/drawing/2014/main" id="{74F41843-B15C-476A-B6CB-DD88D528D290}"/>
              </a:ext>
            </a:extLst>
          </p:cNvPr>
          <p:cNvSpPr/>
          <p:nvPr/>
        </p:nvSpPr>
        <p:spPr>
          <a:xfrm>
            <a:off x="231936" y="1538820"/>
            <a:ext cx="2419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3-модда.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Асосий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тушунчалар</a:t>
            </a:r>
            <a:endParaRPr lang="en-US" sz="1200" dirty="0">
              <a:solidFill>
                <a:srgbClr val="0070B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C8749A3-DF2F-453E-931B-CA303F512507}"/>
              </a:ext>
            </a:extLst>
          </p:cNvPr>
          <p:cNvSpPr txBox="1"/>
          <p:nvPr/>
        </p:nvSpPr>
        <p:spPr>
          <a:xfrm>
            <a:off x="6668403" y="522830"/>
            <a:ext cx="5423959" cy="86793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хўжалик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юритувчи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субъектлар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тадбиркорлик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субъектлари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фаолиятини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қилишга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қонунчилик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билан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ваколат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b="1" dirty="0" err="1">
                <a:latin typeface="Cambria" panose="02040503050406030204" pitchFamily="18" charset="0"/>
                <a:ea typeface="Cambria" panose="02040503050406030204" pitchFamily="18" charset="0"/>
              </a:rPr>
              <a:t>берилган</a:t>
            </a:r>
            <a:r>
              <a:rPr lang="ru-RU" sz="1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вазирликлар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ва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идоралар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572EC3F-2BB4-47AB-AD09-E49F8A94325C}"/>
              </a:ext>
            </a:extLst>
          </p:cNvPr>
          <p:cNvSpPr txBox="1"/>
          <p:nvPr/>
        </p:nvSpPr>
        <p:spPr>
          <a:xfrm>
            <a:off x="6740292" y="3629045"/>
            <a:ext cx="5277749" cy="142192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қилувчи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органлар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тадбиркорлик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субъекти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фаолиятини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тартибга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солувчи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қонунчиликка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қай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даражада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риоя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этилаётганлигини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текшириш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учун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керакли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материаллар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ҳужжатлар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ёки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уларнинг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фаолиятига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доир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маълумотларни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олиш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ҳамда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муайян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ҳаракатларни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амалга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ошириш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орқали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ўтказиладиган</a:t>
            </a:r>
            <a:r>
              <a:rPr lang="ru-RU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тадбири</a:t>
            </a:r>
            <a:endParaRPr lang="en-US" sz="1200" b="1" i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Montserrat Light" charset="0"/>
            </a:endParaRPr>
          </a:p>
        </p:txBody>
      </p:sp>
      <p:sp>
        <p:nvSpPr>
          <p:cNvPr id="21" name="Rectangle 50">
            <a:extLst>
              <a:ext uri="{FF2B5EF4-FFF2-40B4-BE49-F238E27FC236}">
                <a16:creationId xmlns="" xmlns:a16="http://schemas.microsoft.com/office/drawing/2014/main" id="{95F30492-48AA-4009-8820-6704BA01A035}"/>
              </a:ext>
            </a:extLst>
          </p:cNvPr>
          <p:cNvSpPr/>
          <p:nvPr/>
        </p:nvSpPr>
        <p:spPr>
          <a:xfrm>
            <a:off x="6507258" y="141489"/>
            <a:ext cx="471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uz-Cyrl-UZ" b="1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 органи</a:t>
            </a:r>
            <a:endParaRPr lang="en-US" b="1" dirty="0">
              <a:solidFill>
                <a:srgbClr val="38A8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C8749A3-DF2F-453E-931B-CA303F512507}"/>
              </a:ext>
            </a:extLst>
          </p:cNvPr>
          <p:cNvSpPr txBox="1"/>
          <p:nvPr/>
        </p:nvSpPr>
        <p:spPr>
          <a:xfrm>
            <a:off x="7382865" y="1339226"/>
            <a:ext cx="4719475" cy="6924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Хўжалик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юритувчи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субъектлар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фаолиятини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қилиш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тўғрисида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Ўзбекистон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Республикасининг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Қонуни</a:t>
            </a:r>
            <a:endParaRPr lang="ru-RU" sz="1300" b="1" dirty="0">
              <a:solidFill>
                <a:srgbClr val="0070B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Rectangle 50">
            <a:extLst>
              <a:ext uri="{FF2B5EF4-FFF2-40B4-BE49-F238E27FC236}">
                <a16:creationId xmlns="" xmlns:a16="http://schemas.microsoft.com/office/drawing/2014/main" id="{95F30492-48AA-4009-8820-6704BA01A035}"/>
              </a:ext>
            </a:extLst>
          </p:cNvPr>
          <p:cNvSpPr/>
          <p:nvPr/>
        </p:nvSpPr>
        <p:spPr>
          <a:xfrm>
            <a:off x="6122998" y="3315362"/>
            <a:ext cx="471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uz-Cyrl-UZ" b="1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Давлат назорати (текширув)</a:t>
            </a:r>
            <a:endParaRPr lang="en-US" b="1" dirty="0">
              <a:solidFill>
                <a:srgbClr val="38A8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 50">
            <a:extLst>
              <a:ext uri="{FF2B5EF4-FFF2-40B4-BE49-F238E27FC236}">
                <a16:creationId xmlns="" xmlns:a16="http://schemas.microsoft.com/office/drawing/2014/main" id="{95F30492-48AA-4009-8820-6704BA01A035}"/>
              </a:ext>
            </a:extLst>
          </p:cNvPr>
          <p:cNvSpPr/>
          <p:nvPr/>
        </p:nvSpPr>
        <p:spPr>
          <a:xfrm>
            <a:off x="6666718" y="4959866"/>
            <a:ext cx="47107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uz-Cyrl-UZ" b="1" dirty="0" smtClean="0">
                <a:solidFill>
                  <a:srgbClr val="38A8B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Профилактика тадбири </a:t>
            </a:r>
            <a:endParaRPr lang="en-US" b="1" dirty="0">
              <a:solidFill>
                <a:srgbClr val="38A8B5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3801" y="3288906"/>
            <a:ext cx="972887" cy="7419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4254" y1="74468" x2="24254" y2="74468"/>
                        <a14:foregroundMark x1="28731" y1="68085" x2="28731" y2="68085"/>
                        <a14:foregroundMark x1="29851" y1="63298" x2="29851" y2="63298"/>
                        <a14:foregroundMark x1="30597" y1="57447" x2="30597" y2="57447"/>
                        <a14:foregroundMark x1="23507" y1="53191" x2="23507" y2="53191"/>
                        <a14:foregroundMark x1="16791" y1="60106" x2="16791" y2="60106"/>
                        <a14:foregroundMark x1="9328" y1="66489" x2="9328" y2="664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8118" y="1300056"/>
            <a:ext cx="1189140" cy="834173"/>
          </a:xfrm>
          <a:prstGeom prst="rect">
            <a:avLst/>
          </a:prstGeom>
        </p:spPr>
      </p:pic>
      <p:sp>
        <p:nvSpPr>
          <p:cNvPr id="31" name="Rectangle 73">
            <a:extLst>
              <a:ext uri="{FF2B5EF4-FFF2-40B4-BE49-F238E27FC236}">
                <a16:creationId xmlns="" xmlns:a16="http://schemas.microsoft.com/office/drawing/2014/main" id="{B56C119F-F6B8-4C73-B245-9A75BEC7F825}"/>
              </a:ext>
            </a:extLst>
          </p:cNvPr>
          <p:cNvSpPr/>
          <p:nvPr/>
        </p:nvSpPr>
        <p:spPr>
          <a:xfrm>
            <a:off x="165040" y="3968162"/>
            <a:ext cx="4894037" cy="4471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03200" dist="38100" dir="8100000" algn="tr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0070BF"/>
              </a:solidFill>
            </a:endParaRPr>
          </a:p>
        </p:txBody>
      </p:sp>
      <p:sp>
        <p:nvSpPr>
          <p:cNvPr id="32" name="Rectangle 75">
            <a:extLst>
              <a:ext uri="{FF2B5EF4-FFF2-40B4-BE49-F238E27FC236}">
                <a16:creationId xmlns="" xmlns:a16="http://schemas.microsoft.com/office/drawing/2014/main" id="{74F41843-B15C-476A-B6CB-DD88D528D290}"/>
              </a:ext>
            </a:extLst>
          </p:cNvPr>
          <p:cNvSpPr/>
          <p:nvPr/>
        </p:nvSpPr>
        <p:spPr>
          <a:xfrm>
            <a:off x="185035" y="3944047"/>
            <a:ext cx="4881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4-модда. </a:t>
            </a:r>
            <a:r>
              <a:rPr lang="ru-RU" sz="1200" b="1" i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Хўжалик</a:t>
            </a:r>
            <a:r>
              <a:rPr lang="ru-RU" sz="1200" b="1" i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юритувчи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субъектлар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фаолиятини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қилиш</a:t>
            </a:r>
            <a:r>
              <a:rPr lang="ru-RU" sz="1200" b="1" i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i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шакллари</a:t>
            </a:r>
            <a:endParaRPr lang="en-US" sz="1200" dirty="0">
              <a:solidFill>
                <a:srgbClr val="0070B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6A7A79CC-FA3C-4738-B59E-8A2A74FB623E}"/>
              </a:ext>
            </a:extLst>
          </p:cNvPr>
          <p:cNvSpPr txBox="1"/>
          <p:nvPr/>
        </p:nvSpPr>
        <p:spPr>
          <a:xfrm>
            <a:off x="90746" y="1925295"/>
            <a:ext cx="4921548" cy="156966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600" b="1" dirty="0" err="1" smtClean="0">
                <a:solidFill>
                  <a:srgbClr val="FFFF00"/>
                </a:solidFill>
                <a:ea typeface="Roboto" panose="02000000000000000000" pitchFamily="2" charset="0"/>
              </a:rPr>
              <a:t>текшириш</a:t>
            </a: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—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хўжалик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юритувчи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субъектлар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томонидан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қонунлар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ҳамда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ўз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фаолиятини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тартибга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солувчи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бошқа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қонунчилик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ҳужжатлари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қандай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бажарилаётганлигини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назорат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қилувчи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органларнинг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бир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марта </a:t>
            </a:r>
            <a:r>
              <a:rPr lang="ru-RU" sz="1600" b="1" dirty="0" err="1">
                <a:solidFill>
                  <a:schemeClr val="bg1"/>
                </a:solidFill>
                <a:ea typeface="Roboto" panose="02000000000000000000" pitchFamily="2" charset="0"/>
              </a:rPr>
              <a:t>назорат</a:t>
            </a:r>
            <a:r>
              <a:rPr lang="ru-RU" sz="1600" b="1" dirty="0">
                <a:solidFill>
                  <a:schemeClr val="bg1"/>
                </a:solidFill>
                <a:ea typeface="Roboto" panose="02000000000000000000" pitchFamily="2" charset="0"/>
              </a:rPr>
              <a:t> </a:t>
            </a:r>
            <a:r>
              <a:rPr lang="ru-RU" sz="1600" b="1" dirty="0" err="1" smtClean="0">
                <a:solidFill>
                  <a:schemeClr val="bg1"/>
                </a:solidFill>
                <a:ea typeface="Roboto" panose="02000000000000000000" pitchFamily="2" charset="0"/>
              </a:rPr>
              <a:t>қилиши</a:t>
            </a:r>
            <a:r>
              <a:rPr lang="ru-RU" sz="1600" b="1" dirty="0" smtClean="0">
                <a:solidFill>
                  <a:schemeClr val="bg1"/>
                </a:solidFill>
                <a:ea typeface="Roboto" panose="02000000000000000000" pitchFamily="2" charset="0"/>
              </a:rPr>
              <a:t>.</a:t>
            </a:r>
            <a:endParaRPr lang="en-US" sz="1600" b="1" i="1" dirty="0">
              <a:solidFill>
                <a:schemeClr val="bg1"/>
              </a:solidFill>
              <a:ea typeface="Roboto" panose="02000000000000000000" pitchFamily="2" charset="0"/>
              <a:cs typeface="Montserrat Light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C8749A3-DF2F-453E-931B-CA303F512507}"/>
              </a:ext>
            </a:extLst>
          </p:cNvPr>
          <p:cNvSpPr txBox="1"/>
          <p:nvPr/>
        </p:nvSpPr>
        <p:spPr>
          <a:xfrm>
            <a:off x="7890537" y="6241414"/>
            <a:ext cx="4135376" cy="5503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Ўзбекистон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Республикаси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Президентининг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2022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йил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13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сентябрдаги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ПҚ-374-сон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қарори</a:t>
            </a:r>
            <a:endParaRPr lang="en-US" sz="1300" b="1" i="1" dirty="0">
              <a:solidFill>
                <a:srgbClr val="0070BF"/>
              </a:solidFill>
              <a:latin typeface="Cambria" panose="02040503050406030204" pitchFamily="18" charset="0"/>
              <a:ea typeface="Cambria" panose="02040503050406030204" pitchFamily="18" charset="0"/>
              <a:cs typeface="Montserrat Light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572EC3F-2BB4-47AB-AD09-E49F8A94325C}"/>
              </a:ext>
            </a:extLst>
          </p:cNvPr>
          <p:cNvSpPr txBox="1"/>
          <p:nvPr/>
        </p:nvSpPr>
        <p:spPr>
          <a:xfrm>
            <a:off x="6707441" y="5276352"/>
            <a:ext cx="5277749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назорат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қилувчи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органларнинг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мансабдор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шахслари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томонидан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тадбиркорлик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субъектларига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амалдаги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қонунчилик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ҳужжатлари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ва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уларга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киритилган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ўзгаришларни</a:t>
            </a:r>
            <a:r>
              <a:rPr lang="ru-RU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тушунтириши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уларнинг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талаблари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бузилишини</a:t>
            </a:r>
            <a:r>
              <a:rPr lang="ru-RU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олдини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олишга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>
                <a:latin typeface="Cambria" panose="02040503050406030204" pitchFamily="18" charset="0"/>
                <a:ea typeface="Cambria" panose="02040503050406030204" pitchFamily="18" charset="0"/>
              </a:rPr>
              <a:t>қаратилган</a:t>
            </a:r>
            <a:r>
              <a:rPr lang="ru-RU" sz="1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тавсиялар</a:t>
            </a:r>
            <a:r>
              <a:rPr lang="ru-RU" sz="1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бериши</a:t>
            </a:r>
            <a:endParaRPr lang="en-US" sz="1200" b="1" i="1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  <a:cs typeface="Montserrat Light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9039" y="5433189"/>
            <a:ext cx="1149473" cy="54821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5777" y="5114230"/>
            <a:ext cx="436168" cy="41088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DC8749A3-DF2F-453E-931B-CA303F512507}"/>
              </a:ext>
            </a:extLst>
          </p:cNvPr>
          <p:cNvSpPr txBox="1"/>
          <p:nvPr/>
        </p:nvSpPr>
        <p:spPr>
          <a:xfrm>
            <a:off x="7746806" y="2873841"/>
            <a:ext cx="4291652" cy="492443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r"/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«Техник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жиҳатдан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тартибга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солиш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тўғрисида</a:t>
            </a:r>
            <a:r>
              <a:rPr lang="ru-RU" sz="1300" b="1" dirty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Ўзбекистон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Республикасининг</a:t>
            </a:r>
            <a:r>
              <a:rPr lang="ru-RU" sz="1300" b="1" dirty="0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300" b="1" dirty="0" err="1" smtClean="0">
                <a:solidFill>
                  <a:srgbClr val="0070B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Қонуни</a:t>
            </a:r>
            <a:endParaRPr lang="ru-RU" sz="1300" b="1" dirty="0">
              <a:solidFill>
                <a:srgbClr val="0070B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C8749A3-DF2F-453E-931B-CA303F512507}"/>
              </a:ext>
            </a:extLst>
          </p:cNvPr>
          <p:cNvSpPr txBox="1"/>
          <p:nvPr/>
        </p:nvSpPr>
        <p:spPr>
          <a:xfrm>
            <a:off x="6796745" y="2006475"/>
            <a:ext cx="5295617" cy="110267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техник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жиҳатдан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тартибга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солиш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соҳасидаги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норматив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ҳужжатлар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талабларига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риоя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этилиши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устидан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назоратини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амалга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оширишга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ваколатли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бўлган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давлат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бошқаруви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400" dirty="0" err="1">
                <a:latin typeface="Cambria" panose="02040503050406030204" pitchFamily="18" charset="0"/>
                <a:ea typeface="Cambria" panose="02040503050406030204" pitchFamily="18" charset="0"/>
              </a:rPr>
              <a:t>органи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" y="781802"/>
            <a:ext cx="12035372" cy="5885130"/>
            <a:chOff x="-159977" y="915711"/>
            <a:chExt cx="12463039" cy="5130380"/>
          </a:xfrm>
        </p:grpSpPr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90F763AD-8687-4D9E-B815-3D808A664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90" y="4034419"/>
              <a:ext cx="3863369" cy="2011671"/>
            </a:xfrm>
            <a:custGeom>
              <a:avLst/>
              <a:gdLst>
                <a:gd name="T0" fmla="*/ 555 w 1013"/>
                <a:gd name="T1" fmla="*/ 83 h 1048"/>
                <a:gd name="T2" fmla="*/ 505 w 1013"/>
                <a:gd name="T3" fmla="*/ 0 h 1048"/>
                <a:gd name="T4" fmla="*/ 458 w 1013"/>
                <a:gd name="T5" fmla="*/ 83 h 1048"/>
                <a:gd name="T6" fmla="*/ 0 w 1013"/>
                <a:gd name="T7" fmla="*/ 83 h 1048"/>
                <a:gd name="T8" fmla="*/ 0 w 1013"/>
                <a:gd name="T9" fmla="*/ 1048 h 1048"/>
                <a:gd name="T10" fmla="*/ 1013 w 1013"/>
                <a:gd name="T11" fmla="*/ 1048 h 1048"/>
                <a:gd name="T12" fmla="*/ 1013 w 1013"/>
                <a:gd name="T13" fmla="*/ 83 h 1048"/>
                <a:gd name="T14" fmla="*/ 555 w 1013"/>
                <a:gd name="T15" fmla="*/ 83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1048">
                  <a:moveTo>
                    <a:pt x="555" y="83"/>
                  </a:moveTo>
                  <a:lnTo>
                    <a:pt x="505" y="0"/>
                  </a:lnTo>
                  <a:lnTo>
                    <a:pt x="458" y="83"/>
                  </a:lnTo>
                  <a:lnTo>
                    <a:pt x="0" y="83"/>
                  </a:lnTo>
                  <a:lnTo>
                    <a:pt x="0" y="1048"/>
                  </a:lnTo>
                  <a:lnTo>
                    <a:pt x="1013" y="1048"/>
                  </a:lnTo>
                  <a:lnTo>
                    <a:pt x="1013" y="83"/>
                  </a:lnTo>
                  <a:lnTo>
                    <a:pt x="555" y="83"/>
                  </a:lnTo>
                  <a:close/>
                </a:path>
              </a:pathLst>
            </a:custGeom>
            <a:noFill/>
            <a:ln w="381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12DB7F16-1024-435D-99B1-F9F1E3DD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203" y="932195"/>
              <a:ext cx="3224991" cy="1955830"/>
            </a:xfrm>
            <a:custGeom>
              <a:avLst/>
              <a:gdLst>
                <a:gd name="T0" fmla="*/ 458 w 1014"/>
                <a:gd name="T1" fmla="*/ 956 h 1039"/>
                <a:gd name="T2" fmla="*/ 508 w 1014"/>
                <a:gd name="T3" fmla="*/ 1039 h 1039"/>
                <a:gd name="T4" fmla="*/ 556 w 1014"/>
                <a:gd name="T5" fmla="*/ 956 h 1039"/>
                <a:gd name="T6" fmla="*/ 1014 w 1014"/>
                <a:gd name="T7" fmla="*/ 956 h 1039"/>
                <a:gd name="T8" fmla="*/ 1014 w 1014"/>
                <a:gd name="T9" fmla="*/ 0 h 1039"/>
                <a:gd name="T10" fmla="*/ 0 w 1014"/>
                <a:gd name="T11" fmla="*/ 0 h 1039"/>
                <a:gd name="T12" fmla="*/ 0 w 1014"/>
                <a:gd name="T13" fmla="*/ 956 h 1039"/>
                <a:gd name="T14" fmla="*/ 458 w 1014"/>
                <a:gd name="T15" fmla="*/ 956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4" h="1039">
                  <a:moveTo>
                    <a:pt x="458" y="956"/>
                  </a:moveTo>
                  <a:lnTo>
                    <a:pt x="508" y="1039"/>
                  </a:lnTo>
                  <a:lnTo>
                    <a:pt x="556" y="956"/>
                  </a:lnTo>
                  <a:lnTo>
                    <a:pt x="1014" y="956"/>
                  </a:lnTo>
                  <a:lnTo>
                    <a:pt x="1014" y="0"/>
                  </a:lnTo>
                  <a:lnTo>
                    <a:pt x="0" y="0"/>
                  </a:lnTo>
                  <a:lnTo>
                    <a:pt x="0" y="956"/>
                  </a:lnTo>
                  <a:lnTo>
                    <a:pt x="458" y="956"/>
                  </a:lnTo>
                  <a:close/>
                </a:path>
              </a:pathLst>
            </a:custGeom>
            <a:noFill/>
            <a:ln w="38100" cap="flat">
              <a:solidFill>
                <a:schemeClr val="accent4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C7452A42-92E5-466C-92AC-6FCC36FBC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691" y="4034420"/>
              <a:ext cx="3845122" cy="2011671"/>
            </a:xfrm>
            <a:custGeom>
              <a:avLst/>
              <a:gdLst>
                <a:gd name="T0" fmla="*/ 555 w 1013"/>
                <a:gd name="T1" fmla="*/ 83 h 1048"/>
                <a:gd name="T2" fmla="*/ 508 w 1013"/>
                <a:gd name="T3" fmla="*/ 0 h 1048"/>
                <a:gd name="T4" fmla="*/ 458 w 1013"/>
                <a:gd name="T5" fmla="*/ 83 h 1048"/>
                <a:gd name="T6" fmla="*/ 0 w 1013"/>
                <a:gd name="T7" fmla="*/ 83 h 1048"/>
                <a:gd name="T8" fmla="*/ 0 w 1013"/>
                <a:gd name="T9" fmla="*/ 1048 h 1048"/>
                <a:gd name="T10" fmla="*/ 1013 w 1013"/>
                <a:gd name="T11" fmla="*/ 1048 h 1048"/>
                <a:gd name="T12" fmla="*/ 1013 w 1013"/>
                <a:gd name="T13" fmla="*/ 83 h 1048"/>
                <a:gd name="T14" fmla="*/ 555 w 1013"/>
                <a:gd name="T15" fmla="*/ 83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1048">
                  <a:moveTo>
                    <a:pt x="555" y="83"/>
                  </a:moveTo>
                  <a:lnTo>
                    <a:pt x="508" y="0"/>
                  </a:lnTo>
                  <a:lnTo>
                    <a:pt x="458" y="83"/>
                  </a:lnTo>
                  <a:lnTo>
                    <a:pt x="0" y="83"/>
                  </a:lnTo>
                  <a:lnTo>
                    <a:pt x="0" y="1048"/>
                  </a:lnTo>
                  <a:lnTo>
                    <a:pt x="1013" y="1048"/>
                  </a:lnTo>
                  <a:lnTo>
                    <a:pt x="1013" y="83"/>
                  </a:lnTo>
                  <a:lnTo>
                    <a:pt x="555" y="83"/>
                  </a:lnTo>
                  <a:close/>
                </a:path>
              </a:pathLst>
            </a:custGeom>
            <a:noFill/>
            <a:ln w="38100" cap="flat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A1E68161-B3A3-4FD9-AFC4-AB249D8F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674" y="950493"/>
              <a:ext cx="3667500" cy="1951692"/>
            </a:xfrm>
            <a:custGeom>
              <a:avLst/>
              <a:gdLst>
                <a:gd name="T0" fmla="*/ 458 w 1013"/>
                <a:gd name="T1" fmla="*/ 956 h 1039"/>
                <a:gd name="T2" fmla="*/ 505 w 1013"/>
                <a:gd name="T3" fmla="*/ 1039 h 1039"/>
                <a:gd name="T4" fmla="*/ 555 w 1013"/>
                <a:gd name="T5" fmla="*/ 956 h 1039"/>
                <a:gd name="T6" fmla="*/ 1013 w 1013"/>
                <a:gd name="T7" fmla="*/ 956 h 1039"/>
                <a:gd name="T8" fmla="*/ 1013 w 1013"/>
                <a:gd name="T9" fmla="*/ 0 h 1039"/>
                <a:gd name="T10" fmla="*/ 0 w 1013"/>
                <a:gd name="T11" fmla="*/ 0 h 1039"/>
                <a:gd name="T12" fmla="*/ 0 w 1013"/>
                <a:gd name="T13" fmla="*/ 956 h 1039"/>
                <a:gd name="T14" fmla="*/ 458 w 1013"/>
                <a:gd name="T15" fmla="*/ 956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1039">
                  <a:moveTo>
                    <a:pt x="458" y="956"/>
                  </a:moveTo>
                  <a:lnTo>
                    <a:pt x="505" y="1039"/>
                  </a:lnTo>
                  <a:lnTo>
                    <a:pt x="555" y="956"/>
                  </a:lnTo>
                  <a:lnTo>
                    <a:pt x="1013" y="956"/>
                  </a:lnTo>
                  <a:lnTo>
                    <a:pt x="1013" y="0"/>
                  </a:lnTo>
                  <a:lnTo>
                    <a:pt x="0" y="0"/>
                  </a:lnTo>
                  <a:lnTo>
                    <a:pt x="0" y="956"/>
                  </a:lnTo>
                  <a:lnTo>
                    <a:pt x="458" y="956"/>
                  </a:lnTo>
                  <a:close/>
                </a:path>
              </a:pathLst>
            </a:custGeom>
            <a:noFill/>
            <a:ln w="38100" cap="flat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2D2E56F8-239B-495A-AE1A-58D7B51B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8065" y="4050161"/>
              <a:ext cx="3751419" cy="1970126"/>
            </a:xfrm>
            <a:custGeom>
              <a:avLst/>
              <a:gdLst>
                <a:gd name="T0" fmla="*/ 555 w 1013"/>
                <a:gd name="T1" fmla="*/ 83 h 1048"/>
                <a:gd name="T2" fmla="*/ 508 w 1013"/>
                <a:gd name="T3" fmla="*/ 0 h 1048"/>
                <a:gd name="T4" fmla="*/ 458 w 1013"/>
                <a:gd name="T5" fmla="*/ 83 h 1048"/>
                <a:gd name="T6" fmla="*/ 0 w 1013"/>
                <a:gd name="T7" fmla="*/ 83 h 1048"/>
                <a:gd name="T8" fmla="*/ 0 w 1013"/>
                <a:gd name="T9" fmla="*/ 1048 h 1048"/>
                <a:gd name="T10" fmla="*/ 1013 w 1013"/>
                <a:gd name="T11" fmla="*/ 1048 h 1048"/>
                <a:gd name="T12" fmla="*/ 1013 w 1013"/>
                <a:gd name="T13" fmla="*/ 83 h 1048"/>
                <a:gd name="T14" fmla="*/ 555 w 1013"/>
                <a:gd name="T15" fmla="*/ 83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3" h="1048">
                  <a:moveTo>
                    <a:pt x="555" y="83"/>
                  </a:moveTo>
                  <a:lnTo>
                    <a:pt x="508" y="0"/>
                  </a:lnTo>
                  <a:lnTo>
                    <a:pt x="458" y="83"/>
                  </a:lnTo>
                  <a:lnTo>
                    <a:pt x="0" y="83"/>
                  </a:lnTo>
                  <a:lnTo>
                    <a:pt x="0" y="1048"/>
                  </a:lnTo>
                  <a:lnTo>
                    <a:pt x="1013" y="1048"/>
                  </a:lnTo>
                  <a:lnTo>
                    <a:pt x="1013" y="83"/>
                  </a:lnTo>
                  <a:lnTo>
                    <a:pt x="555" y="83"/>
                  </a:lnTo>
                  <a:close/>
                </a:path>
              </a:pathLst>
            </a:custGeom>
            <a:noFill/>
            <a:ln w="38100" cap="flat">
              <a:solidFill>
                <a:schemeClr val="accent5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-159977" y="4636190"/>
              <a:ext cx="3980474" cy="12073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Темир </a:t>
              </a:r>
              <a:r>
                <a:rPr lang="ru-RU" dirty="0" err="1">
                  <a:latin typeface="+mn-lt"/>
                </a:rPr>
                <a:t>йўлларда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хавфли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юклар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ташиш</a:t>
              </a:r>
              <a:r>
                <a:rPr lang="ru-RU" dirty="0">
                  <a:latin typeface="+mn-lt"/>
                </a:rPr>
                <a:t>, </a:t>
              </a:r>
              <a:r>
                <a:rPr lang="ru-RU" dirty="0" err="1" smtClean="0">
                  <a:latin typeface="+mn-lt"/>
                </a:rPr>
                <a:t>ортиш</a:t>
              </a:r>
              <a:r>
                <a:rPr lang="ru-RU" dirty="0" smtClean="0">
                  <a:latin typeface="+mn-lt"/>
                </a:rPr>
                <a:t>,  </a:t>
              </a:r>
              <a:r>
                <a:rPr lang="ru-RU" dirty="0" err="1" smtClean="0">
                  <a:latin typeface="+mn-lt"/>
                </a:rPr>
                <a:t>тушириш</a:t>
              </a:r>
              <a:r>
                <a:rPr lang="ru-RU" dirty="0" smtClean="0">
                  <a:latin typeface="+mn-lt"/>
                </a:rPr>
                <a:t>, </a:t>
              </a:r>
              <a:r>
                <a:rPr lang="ru-RU" dirty="0" err="1" smtClean="0">
                  <a:latin typeface="+mn-lt"/>
                </a:rPr>
                <a:t>поездлар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ҳаракати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манаёвр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ишлари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Ташиш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ишларида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ҳаракат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хавфсизлигини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таъминлаш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бўйича</a:t>
              </a:r>
              <a:r>
                <a:rPr lang="ru-RU" dirty="0">
                  <a:latin typeface="+mn-lt"/>
                </a:rPr>
                <a:t> техник </a:t>
              </a:r>
              <a:r>
                <a:rPr lang="ru-RU" dirty="0" err="1">
                  <a:latin typeface="+mn-lt"/>
                </a:rPr>
                <a:t>хужжатлар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мавжудлиги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Хизмат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кўрсатиш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ҳаракатни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ташкил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этиш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бўйича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махаллий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йўриқномада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меъёрлар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тўғри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белгиланганлиги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-101288" y="4216479"/>
              <a:ext cx="3811764" cy="4561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Юк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ва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йўловчи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ташишларини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ташкил</a:t>
              </a:r>
              <a:r>
                <a:rPr lang="ru-RU" sz="1400" b="1" dirty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этиш</a:t>
              </a:r>
              <a:r>
                <a:rPr lang="ru-RU" sz="1400" b="1" dirty="0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accent2">
                      <a:lumMod val="50000"/>
                    </a:schemeClr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chemeClr val="accent2">
                    <a:lumMod val="50000"/>
                  </a:schemeClr>
                </a:solidFill>
                <a:latin typeface="+mj-lt"/>
              </a:endParaRPr>
            </a:p>
          </p:txBody>
        </p:sp>
        <p:sp>
          <p:nvSpPr>
            <p:cNvPr id="35" name="Freeform 13">
              <a:extLst>
                <a:ext uri="{FF2B5EF4-FFF2-40B4-BE49-F238E27FC236}">
                  <a16:creationId xmlns="" xmlns:a16="http://schemas.microsoft.com/office/drawing/2014/main" id="{12DB7F16-1024-435D-99B1-F9F1E3DD8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0922" y="925658"/>
              <a:ext cx="3272140" cy="1945885"/>
            </a:xfrm>
            <a:custGeom>
              <a:avLst/>
              <a:gdLst>
                <a:gd name="T0" fmla="*/ 458 w 1014"/>
                <a:gd name="T1" fmla="*/ 956 h 1039"/>
                <a:gd name="T2" fmla="*/ 508 w 1014"/>
                <a:gd name="T3" fmla="*/ 1039 h 1039"/>
                <a:gd name="T4" fmla="*/ 556 w 1014"/>
                <a:gd name="T5" fmla="*/ 956 h 1039"/>
                <a:gd name="T6" fmla="*/ 1014 w 1014"/>
                <a:gd name="T7" fmla="*/ 956 h 1039"/>
                <a:gd name="T8" fmla="*/ 1014 w 1014"/>
                <a:gd name="T9" fmla="*/ 0 h 1039"/>
                <a:gd name="T10" fmla="*/ 0 w 1014"/>
                <a:gd name="T11" fmla="*/ 0 h 1039"/>
                <a:gd name="T12" fmla="*/ 0 w 1014"/>
                <a:gd name="T13" fmla="*/ 956 h 1039"/>
                <a:gd name="T14" fmla="*/ 458 w 1014"/>
                <a:gd name="T15" fmla="*/ 956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4" h="1039">
                  <a:moveTo>
                    <a:pt x="458" y="956"/>
                  </a:moveTo>
                  <a:lnTo>
                    <a:pt x="508" y="1039"/>
                  </a:lnTo>
                  <a:lnTo>
                    <a:pt x="556" y="956"/>
                  </a:lnTo>
                  <a:lnTo>
                    <a:pt x="1014" y="956"/>
                  </a:lnTo>
                  <a:lnTo>
                    <a:pt x="1014" y="0"/>
                  </a:lnTo>
                  <a:lnTo>
                    <a:pt x="0" y="0"/>
                  </a:lnTo>
                  <a:lnTo>
                    <a:pt x="0" y="956"/>
                  </a:lnTo>
                  <a:lnTo>
                    <a:pt x="458" y="956"/>
                  </a:lnTo>
                  <a:close/>
                </a:path>
              </a:pathLst>
            </a:custGeom>
            <a:noFill/>
            <a:ln w="38100" cap="flat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1807094" y="964132"/>
              <a:ext cx="2822362" cy="31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CA703A"/>
                  </a:solidFill>
                  <a:latin typeface="+mj-lt"/>
                </a:rPr>
                <a:t>Вагон </a:t>
              </a:r>
              <a:r>
                <a:rPr lang="ru-RU" sz="1400" b="1" dirty="0" err="1" smtClean="0">
                  <a:solidFill>
                    <a:srgbClr val="CA703A"/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rgbClr val="CA703A"/>
                </a:solidFill>
                <a:latin typeface="+mj-lt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1519833" y="1256061"/>
              <a:ext cx="3714730" cy="1368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Юк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йўловчи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вагонларнинг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хизмат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муддати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эскирмаганлиги</a:t>
              </a:r>
              <a:r>
                <a:rPr lang="ru-RU" dirty="0">
                  <a:latin typeface="+mn-lt"/>
                </a:rPr>
                <a:t>;</a:t>
              </a:r>
              <a:endParaRPr lang="ru-RU" dirty="0" smtClean="0">
                <a:latin typeface="+mn-lt"/>
              </a:endParaRP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Юк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йўловчи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вагонлар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турлари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йўлга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қўйилганлиги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Вагонларни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қуриш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заводлар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ҳамда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таъмирлаш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деполарнинг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жихозланиши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малакали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мутахассислар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билан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таъминланганлиги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5665803" y="934055"/>
              <a:ext cx="2822362" cy="31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Локомотив </a:t>
              </a:r>
              <a:r>
                <a:rPr lang="ru-RU" sz="1400" b="1" dirty="0" err="1" smtClean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5426482" y="1200600"/>
              <a:ext cx="3271090" cy="1368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 smtClean="0">
                  <a:latin typeface="+mn-lt"/>
                </a:rPr>
                <a:t>Локомотивлардан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фойдаланишга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оид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қонунчилик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ҳужжатлари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талабларига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риоя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этилиши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 smtClean="0">
                  <a:latin typeface="+mn-lt"/>
                </a:rPr>
                <a:t>Локомотивларнинг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хавфсизлик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талабларига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жавоб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бериши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Локомотивларни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таъмирлашга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оид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қонунчилик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ҳужжатлари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талабларига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риоя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этилиши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</a:t>
              </a:r>
              <a:r>
                <a:rPr lang="ru-RU" dirty="0" err="1">
                  <a:latin typeface="+mn-lt"/>
                </a:rPr>
                <a:t>анилади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9177972" y="915711"/>
              <a:ext cx="2822362" cy="31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Энергия </a:t>
              </a:r>
              <a:r>
                <a:rPr lang="ru-RU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таъминоти</a:t>
              </a:r>
              <a:r>
                <a:rPr lang="ru-RU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8951477" y="1194064"/>
              <a:ext cx="3351582" cy="1368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smtClean="0">
                  <a:latin typeface="+mn-lt"/>
                </a:rPr>
                <a:t>Темир </a:t>
              </a:r>
              <a:r>
                <a:rPr lang="ru-RU" dirty="0" err="1">
                  <a:latin typeface="+mn-lt"/>
                </a:rPr>
                <a:t>йўлда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электр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таъминотини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таъмирлаш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улардан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фойдаланишга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оид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қонунчилик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ҳужжатлари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талабларига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риоя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этилиши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Электр </a:t>
              </a:r>
              <a:r>
                <a:rPr lang="ru-RU" dirty="0" err="1">
                  <a:latin typeface="+mn-lt"/>
                </a:rPr>
                <a:t>таъминоти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хўжалигини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жорий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сақлаш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ишлари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ўрганилади</a:t>
              </a:r>
              <a:r>
                <a:rPr lang="ru-RU" dirty="0">
                  <a:latin typeface="+mn-lt"/>
                </a:rPr>
                <a:t>;</a:t>
              </a:r>
              <a:endParaRPr lang="ru-RU" dirty="0" smtClean="0">
                <a:latin typeface="+mn-lt"/>
              </a:endParaRPr>
            </a:p>
            <a:p>
              <a:pPr marL="228600" indent="-144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Электр </a:t>
              </a:r>
              <a:r>
                <a:rPr lang="ru-RU" dirty="0" err="1">
                  <a:latin typeface="+mn-lt"/>
                </a:rPr>
                <a:t>таъминоти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қурилмалари</a:t>
              </a:r>
              <a:r>
                <a:rPr lang="ru-RU" dirty="0" smtClean="0">
                  <a:latin typeface="+mn-lt"/>
                </a:rPr>
                <a:t>, техник </a:t>
              </a:r>
              <a:r>
                <a:rPr lang="ru-RU" dirty="0" err="1" smtClean="0">
                  <a:latin typeface="+mn-lt"/>
                </a:rPr>
                <a:t>воситалари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текширилади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4510335" y="4212913"/>
              <a:ext cx="2822362" cy="31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Йўл</a:t>
              </a:r>
              <a:r>
                <a:rPr lang="ru-RU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3820497" y="4430176"/>
              <a:ext cx="3920605" cy="1529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smtClean="0">
                  <a:latin typeface="+mn-lt"/>
                </a:rPr>
                <a:t>Темир </a:t>
              </a:r>
              <a:r>
                <a:rPr lang="ru-RU" dirty="0" err="1" smtClean="0">
                  <a:latin typeface="+mn-lt"/>
                </a:rPr>
                <a:t>йўллардан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фойдаланиш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таъмирлашга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оид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қонунчилик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ҳужжатлари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талабларига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риоя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этилиши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Темир </a:t>
              </a:r>
              <a:r>
                <a:rPr lang="ru-RU" dirty="0" err="1">
                  <a:latin typeface="+mn-lt"/>
                </a:rPr>
                <a:t>йўл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хўжалигини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жорий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сақлаш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ишлари</a:t>
              </a:r>
              <a:r>
                <a:rPr lang="ru-RU" dirty="0" smtClean="0">
                  <a:latin typeface="+mn-lt"/>
                </a:rPr>
                <a:t>, </a:t>
              </a:r>
              <a:r>
                <a:rPr lang="ru-RU" dirty="0" err="1" smtClean="0">
                  <a:latin typeface="+mn-lt"/>
                </a:rPr>
                <a:t>мутахассислар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малакалари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асбоб-ускуналар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билан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таъминланганлик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ҳолати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smtClean="0">
                  <a:latin typeface="+mn-lt"/>
                </a:rPr>
                <a:t>Темир </a:t>
              </a:r>
              <a:r>
                <a:rPr lang="ru-RU" dirty="0" err="1" smtClean="0">
                  <a:latin typeface="+mn-lt"/>
                </a:rPr>
                <a:t>йўлларнинг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юқори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қурилмалари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қонунчилик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ҳужжатлари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талабларига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меъёрларига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жавоб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бериши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07D8E9CF-3AD9-471F-BD41-F034A5BA2E09}"/>
                </a:ext>
              </a:extLst>
            </p:cNvPr>
            <p:cNvSpPr txBox="1"/>
            <p:nvPr/>
          </p:nvSpPr>
          <p:spPr>
            <a:xfrm>
              <a:off x="8249634" y="4218543"/>
              <a:ext cx="3117125" cy="310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Сигнализация </a:t>
              </a:r>
              <a:r>
                <a:rPr lang="ru-RU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ва</a:t>
              </a:r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алоқа</a:t>
              </a:r>
              <a:r>
                <a:rPr lang="ru-RU" sz="1400" b="1" dirty="0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ru-RU" sz="1400" b="1" dirty="0" err="1" smtClean="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хўжалиги</a:t>
              </a:r>
              <a:endParaRPr lang="en-ID" sz="1400" b="1" dirty="0">
                <a:solidFill>
                  <a:schemeClr val="accent5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3C6EBC8B-9CF8-47CB-8084-72F841407EF2}"/>
                </a:ext>
              </a:extLst>
            </p:cNvPr>
            <p:cNvSpPr txBox="1"/>
            <p:nvPr/>
          </p:nvSpPr>
          <p:spPr>
            <a:xfrm>
              <a:off x="7833591" y="4460175"/>
              <a:ext cx="3775209" cy="15293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 b="0" i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Open Sans" panose="020B0606030504020204" pitchFamily="34" charset="0"/>
                </a:defRPr>
              </a:lvl1pPr>
            </a:lstStyle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СМБ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алоқа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қурилмаларининг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қонунчилик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ҳужжатлари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талабларига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мувофиқлиги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;</a:t>
              </a: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 err="1">
                  <a:latin typeface="+mn-lt"/>
                </a:rPr>
                <a:t>Стрелкали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ўтказгичлар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бошқарув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схемасининг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ишончлилиги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хавфсизлик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талабларига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жавоб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бериши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ўрганилади</a:t>
              </a:r>
              <a:r>
                <a:rPr lang="ru-RU" dirty="0">
                  <a:latin typeface="+mn-lt"/>
                </a:rPr>
                <a:t>;</a:t>
              </a:r>
              <a:endParaRPr lang="ru-RU" dirty="0" smtClean="0">
                <a:latin typeface="+mn-lt"/>
              </a:endParaRPr>
            </a:p>
            <a:p>
              <a:pPr marL="228600" indent="-108000" algn="just">
                <a:lnSpc>
                  <a:spcPct val="100000"/>
                </a:lnSpc>
                <a:buFont typeface="+mj-lt"/>
                <a:buAutoNum type="arabicPeriod"/>
              </a:pPr>
              <a:r>
                <a:rPr lang="ru-RU" dirty="0">
                  <a:latin typeface="+mn-lt"/>
                </a:rPr>
                <a:t>СМБ </a:t>
              </a:r>
              <a:r>
                <a:rPr lang="ru-RU" dirty="0" err="1">
                  <a:latin typeface="+mn-lt"/>
                </a:rPr>
                <a:t>ва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>
                  <a:latin typeface="+mn-lt"/>
                </a:rPr>
                <a:t>алоқа</a:t>
              </a:r>
              <a:r>
                <a:rPr lang="ru-RU" dirty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қурилмаларининг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жорий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сақланиши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талабларига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мувофиқлиги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ўрганилади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ва</a:t>
              </a:r>
              <a:r>
                <a:rPr lang="ru-RU" dirty="0" smtClean="0">
                  <a:latin typeface="+mn-lt"/>
                </a:rPr>
                <a:t> </a:t>
              </a:r>
              <a:r>
                <a:rPr lang="ru-RU" dirty="0" err="1" smtClean="0">
                  <a:latin typeface="+mn-lt"/>
                </a:rPr>
                <a:t>ҳоказолар</a:t>
              </a:r>
              <a:r>
                <a:rPr lang="ru-RU" dirty="0" smtClean="0">
                  <a:latin typeface="+mn-lt"/>
                </a:rPr>
                <a:t>.</a:t>
              </a:r>
              <a:endParaRPr lang="en-ID" dirty="0">
                <a:latin typeface="+mn-lt"/>
              </a:endParaRPr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0" y="344947"/>
            <a:ext cx="12009617" cy="282206"/>
            <a:chOff x="0" y="555600"/>
            <a:chExt cx="5404933" cy="108000"/>
          </a:xfrm>
        </p:grpSpPr>
        <p:cxnSp>
          <p:nvCxnSpPr>
            <p:cNvPr id="52" name="Прямая соединительная линия 51"/>
            <p:cNvCxnSpPr/>
            <p:nvPr/>
          </p:nvCxnSpPr>
          <p:spPr>
            <a:xfrm>
              <a:off x="0" y="609600"/>
              <a:ext cx="535093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Овал 52"/>
            <p:cNvSpPr/>
            <p:nvPr/>
          </p:nvSpPr>
          <p:spPr>
            <a:xfrm>
              <a:off x="5296933" y="555600"/>
              <a:ext cx="108000" cy="108000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5641" y="-25758"/>
            <a:ext cx="11786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Инспекциянинг хўжаликлар кесимида амалга оширадиган текширувлари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18838"/>
              </p:ext>
            </p:extLst>
          </p:nvPr>
        </p:nvGraphicFramePr>
        <p:xfrm>
          <a:off x="257066" y="3282150"/>
          <a:ext cx="11752551" cy="9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0800">
                  <a:extLst>
                    <a:ext uri="{9D8B030D-6E8A-4147-A177-3AD203B41FA5}">
                      <a16:colId xmlns="" xmlns:a16="http://schemas.microsoft.com/office/drawing/2014/main" val="116566777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3984255129"/>
                    </a:ext>
                  </a:extLst>
                </a:gridCol>
                <a:gridCol w="1626920">
                  <a:extLst>
                    <a:ext uri="{9D8B030D-6E8A-4147-A177-3AD203B41FA5}">
                      <a16:colId xmlns="" xmlns:a16="http://schemas.microsoft.com/office/drawing/2014/main" val="775949843"/>
                    </a:ext>
                  </a:extLst>
                </a:gridCol>
                <a:gridCol w="214655">
                  <a:extLst>
                    <a:ext uri="{9D8B030D-6E8A-4147-A177-3AD203B41FA5}">
                      <a16:colId xmlns="" xmlns:a16="http://schemas.microsoft.com/office/drawing/2014/main" val="3490997609"/>
                    </a:ext>
                  </a:extLst>
                </a:gridCol>
                <a:gridCol w="1778493">
                  <a:extLst>
                    <a:ext uri="{9D8B030D-6E8A-4147-A177-3AD203B41FA5}">
                      <a16:colId xmlns="" xmlns:a16="http://schemas.microsoft.com/office/drawing/2014/main" val="547181834"/>
                    </a:ext>
                  </a:extLst>
                </a:gridCol>
                <a:gridCol w="214655">
                  <a:extLst>
                    <a:ext uri="{9D8B030D-6E8A-4147-A177-3AD203B41FA5}">
                      <a16:colId xmlns="" xmlns:a16="http://schemas.microsoft.com/office/drawing/2014/main" val="509504564"/>
                    </a:ext>
                  </a:extLst>
                </a:gridCol>
                <a:gridCol w="1420217">
                  <a:extLst>
                    <a:ext uri="{9D8B030D-6E8A-4147-A177-3AD203B41FA5}">
                      <a16:colId xmlns="" xmlns:a16="http://schemas.microsoft.com/office/drawing/2014/main" val="278036824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016375567"/>
                    </a:ext>
                  </a:extLst>
                </a:gridCol>
                <a:gridCol w="1568025">
                  <a:extLst>
                    <a:ext uri="{9D8B030D-6E8A-4147-A177-3AD203B41FA5}">
                      <a16:colId xmlns="" xmlns:a16="http://schemas.microsoft.com/office/drawing/2014/main" val="2186058495"/>
                    </a:ext>
                  </a:extLst>
                </a:gridCol>
                <a:gridCol w="214655">
                  <a:extLst>
                    <a:ext uri="{9D8B030D-6E8A-4147-A177-3AD203B41FA5}">
                      <a16:colId xmlns="" xmlns:a16="http://schemas.microsoft.com/office/drawing/2014/main" val="4180262291"/>
                    </a:ext>
                  </a:extLst>
                </a:gridCol>
                <a:gridCol w="1837571">
                  <a:extLst>
                    <a:ext uri="{9D8B030D-6E8A-4147-A177-3AD203B41FA5}">
                      <a16:colId xmlns="" xmlns:a16="http://schemas.microsoft.com/office/drawing/2014/main" val="4191321383"/>
                    </a:ext>
                  </a:extLst>
                </a:gridCol>
              </a:tblGrid>
              <a:tr h="9514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solidFill>
                      <a:srgbClr val="1490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77193"/>
                  </a:ext>
                </a:extLst>
              </a:tr>
            </a:tbl>
          </a:graphicData>
        </a:graphic>
      </p:graphicFrame>
      <p:pic>
        <p:nvPicPr>
          <p:cNvPr id="36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424" y="3223555"/>
            <a:ext cx="1348856" cy="108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47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99" y="3368039"/>
            <a:ext cx="1416676" cy="6461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5" name="Picture 26" descr="Похожее изображение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4887" y1="18493" x2="54887" y2="18493"/>
                        <a14:foregroundMark x1="64662" y1="9589" x2="64662" y2="9589"/>
                        <a14:foregroundMark x1="70677" y1="6164" x2="70677" y2="6164"/>
                        <a14:foregroundMark x1="77444" y1="2740" x2="77444" y2="2740"/>
                        <a14:foregroundMark x1="74436" y1="3425" x2="74436" y2="3425"/>
                        <a14:foregroundMark x1="81203" y1="2740" x2="81203" y2="2740"/>
                        <a14:foregroundMark x1="83459" y1="2740" x2="83459" y2="2740"/>
                        <a14:foregroundMark x1="86466" y1="2055" x2="86466" y2="2055"/>
                        <a14:foregroundMark x1="89474" y1="2055" x2="89474" y2="20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891" y="3356552"/>
            <a:ext cx="1764976" cy="8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94" b="99016" l="0" r="98882">
                        <a14:foregroundMark x1="11821" y1="91339" x2="11821" y2="91339"/>
                        <a14:foregroundMark x1="35144" y1="90551" x2="35144" y2="90551"/>
                        <a14:foregroundMark x1="60543" y1="90551" x2="60543" y2="90551"/>
                        <a14:foregroundMark x1="85304" y1="92520" x2="85304" y2="92520"/>
                        <a14:foregroundMark x1="26997" y1="77953" x2="26997" y2="77953"/>
                        <a14:foregroundMark x1="26358" y1="82677" x2="26358" y2="82677"/>
                        <a14:foregroundMark x1="26358" y1="80315" x2="26358" y2="80315"/>
                        <a14:foregroundMark x1="26358" y1="87008" x2="26358" y2="87008"/>
                        <a14:foregroundMark x1="26677" y1="85039" x2="26677" y2="85039"/>
                        <a14:foregroundMark x1="20607" y1="96850" x2="20607" y2="968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5516" y="3350266"/>
            <a:ext cx="1114540" cy="653601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8000">
                        <a14:foregroundMark x1="25200" y1="17327" x2="25200" y2="17327"/>
                        <a14:foregroundMark x1="80000" y1="52475" x2="80000" y2="52475"/>
                        <a14:foregroundMark x1="24000" y1="74257" x2="24000" y2="74257"/>
                        <a14:foregroundMark x1="40400" y1="81683" x2="40400" y2="81683"/>
                        <a14:foregroundMark x1="18400" y1="50990" x2="18400" y2="50990"/>
                        <a14:foregroundMark x1="23200" y1="58416" x2="23200" y2="58416"/>
                        <a14:foregroundMark x1="28000" y1="59901" x2="28000" y2="59901"/>
                        <a14:foregroundMark x1="49200" y1="23762" x2="49200" y2="23762"/>
                        <a14:foregroundMark x1="84000" y1="39604" x2="84000" y2="39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63" y="3480976"/>
            <a:ext cx="694571" cy="5612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4310" y="3281424"/>
            <a:ext cx="1835307" cy="94391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395" y="3267593"/>
            <a:ext cx="2524465" cy="95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811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/>
          <a:srcRect l="23292" t="36" r="2572"/>
          <a:stretch/>
        </p:blipFill>
        <p:spPr>
          <a:xfrm>
            <a:off x="6735210" y="3139884"/>
            <a:ext cx="5456790" cy="3251573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589731" y="1449243"/>
            <a:ext cx="5436971" cy="6765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89535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z-Cyrl-U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407152"/>
              </p:ext>
            </p:extLst>
          </p:nvPr>
        </p:nvGraphicFramePr>
        <p:xfrm>
          <a:off x="155575" y="1127341"/>
          <a:ext cx="6116436" cy="24877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07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07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75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7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4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>
                          <a:solidFill>
                            <a:schemeClr val="tx1"/>
                          </a:solidFill>
                          <a:effectLst/>
                        </a:rPr>
                        <a:t>Кўрсаткичлар номи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2022 йил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1" kern="1200" dirty="0" smtClean="0">
                          <a:solidFill>
                            <a:srgbClr val="2C80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 йил</a:t>
                      </a:r>
                      <a:endParaRPr lang="ru-RU" sz="1400" b="1" kern="1200" dirty="0" smtClean="0">
                        <a:solidFill>
                          <a:srgbClr val="2C80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Фарқи (+/-)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730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Ўтказилган назорат тадбирлари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218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 smtClean="0">
                          <a:solidFill>
                            <a:srgbClr val="2C808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235</a:t>
                      </a:r>
                      <a:endParaRPr lang="ru-RU" sz="2000" b="1" dirty="0">
                        <a:solidFill>
                          <a:srgbClr val="2C808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-15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46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Жами аниқланган камчиликлар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19 635</a:t>
                      </a:r>
                      <a:endParaRPr lang="ru-RU" sz="2000" b="1" kern="1200" dirty="0" smtClean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kern="1200" dirty="0" smtClean="0">
                          <a:solidFill>
                            <a:srgbClr val="2C808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13 191</a:t>
                      </a:r>
                      <a:endParaRPr lang="ru-RU" sz="2000" b="1" kern="1200" dirty="0" smtClean="0">
                        <a:solidFill>
                          <a:srgbClr val="2C8083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+6 444</a:t>
                      </a:r>
                      <a:endParaRPr lang="ru-RU" sz="18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600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Cyrl-U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Ҳаракат </a:t>
                      </a:r>
                      <a:r>
                        <a:rPr lang="uz-Cyrl-UZ" sz="1400" b="1" dirty="0">
                          <a:solidFill>
                            <a:schemeClr val="tx1"/>
                          </a:solidFill>
                          <a:effectLst/>
                        </a:rPr>
                        <a:t>хавфсизлигини таъминлашга </a:t>
                      </a:r>
                      <a:r>
                        <a:rPr lang="uz-Cyrl-UZ" sz="1400" b="1" dirty="0" smtClean="0">
                          <a:solidFill>
                            <a:schemeClr val="tx1"/>
                          </a:solidFill>
                          <a:effectLst/>
                        </a:rPr>
                        <a:t>таҳдид солувчи камчиликлар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8 173 0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2000" b="1" dirty="0" smtClean="0">
                          <a:solidFill>
                            <a:srgbClr val="2C808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4 520</a:t>
                      </a:r>
                      <a:endParaRPr lang="ru-RU" sz="2000" b="1" dirty="0">
                        <a:solidFill>
                          <a:srgbClr val="2C8083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z-Cyrl-UZ" sz="1800" b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+3 653</a:t>
                      </a:r>
                      <a:endParaRPr lang="ru-RU" sz="18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465" marR="68465" marT="0" marB="0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-1" y="891481"/>
            <a:ext cx="12015989" cy="192113"/>
            <a:chOff x="0" y="524110"/>
            <a:chExt cx="7064530" cy="17082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0" y="609600"/>
              <a:ext cx="703580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6979283" y="524110"/>
              <a:ext cx="85247" cy="170825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ea typeface="Calibri" panose="020F0502020204030204" pitchFamily="34" charset="0"/>
              </a:defRPr>
            </a:lvl1pPr>
          </a:lstStyle>
          <a:p>
            <a:pPr algn="l"/>
            <a:r>
              <a:rPr lang="ru-RU" dirty="0" err="1">
                <a:solidFill>
                  <a:srgbClr val="002060"/>
                </a:solidFill>
                <a:ea typeface="+mn-ea"/>
              </a:rPr>
              <a:t>Ўзбекистон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Республикаси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темир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йўл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транспортида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юк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ва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йўловчилар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ташиш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хавфсизлиги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таъминланиши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>
                <a:solidFill>
                  <a:srgbClr val="002060"/>
                </a:solidFill>
                <a:ea typeface="+mn-ea"/>
              </a:rPr>
              <a:t>юзасидан</a:t>
            </a:r>
            <a:r>
              <a:rPr lang="ru-RU" dirty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+mn-ea"/>
              </a:rPr>
              <a:t>назорат</a:t>
            </a:r>
            <a:r>
              <a:rPr lang="ru-R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+mn-ea"/>
              </a:rPr>
              <a:t>тадбирларини</a:t>
            </a:r>
            <a:r>
              <a:rPr lang="ru-RU" dirty="0" smtClean="0">
                <a:solidFill>
                  <a:srgbClr val="002060"/>
                </a:solidFill>
                <a:ea typeface="+mn-ea"/>
              </a:rPr>
              <a:t> (</a:t>
            </a:r>
            <a:r>
              <a:rPr lang="ru-RU" dirty="0" err="1" smtClean="0">
                <a:solidFill>
                  <a:srgbClr val="002060"/>
                </a:solidFill>
                <a:ea typeface="+mn-ea"/>
              </a:rPr>
              <a:t>текширувларни</a:t>
            </a:r>
            <a:r>
              <a:rPr lang="ru-RU" dirty="0" smtClean="0">
                <a:solidFill>
                  <a:srgbClr val="002060"/>
                </a:solidFill>
                <a:ea typeface="+mn-ea"/>
              </a:rPr>
              <a:t>) </a:t>
            </a:r>
            <a:r>
              <a:rPr lang="ru-RU" dirty="0" err="1" smtClean="0">
                <a:solidFill>
                  <a:srgbClr val="002060"/>
                </a:solidFill>
                <a:ea typeface="+mn-ea"/>
              </a:rPr>
              <a:t>амалга</a:t>
            </a:r>
            <a:r>
              <a:rPr lang="ru-RU" dirty="0" smtClean="0">
                <a:solidFill>
                  <a:srgbClr val="002060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ea typeface="+mn-ea"/>
              </a:rPr>
              <a:t>ошириш</a:t>
            </a:r>
            <a:r>
              <a:rPr lang="en-US" dirty="0" smtClean="0">
                <a:solidFill>
                  <a:srgbClr val="002060"/>
                </a:solidFill>
                <a:ea typeface="+mn-ea"/>
              </a:rPr>
              <a:t>*</a:t>
            </a:r>
            <a:endParaRPr lang="ru-RU" dirty="0">
              <a:solidFill>
                <a:srgbClr val="002060"/>
              </a:solidFill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142" y="6539471"/>
            <a:ext cx="12344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* - </a:t>
            </a:r>
            <a:r>
              <a:rPr lang="uz-Cyrl-UZ" sz="1100" i="1" dirty="0" smtClean="0"/>
              <a:t>темир </a:t>
            </a:r>
            <a:r>
              <a:rPr lang="uz-Cyrl-UZ" sz="1100" i="1" dirty="0"/>
              <a:t>йўл соҳасида фаолият юритадиган хўжалик бирлашмалари, ташкилотлар </a:t>
            </a:r>
            <a:r>
              <a:rPr lang="uz-Cyrl-UZ" sz="1100" i="1" dirty="0" smtClean="0"/>
              <a:t>ҳамда тадбиркорлик </a:t>
            </a:r>
            <a:r>
              <a:rPr lang="uz-Cyrl-UZ" sz="1100" i="1" dirty="0"/>
              <a:t>ва хўжалик юритувчи субъектларида Ваколатли органни хабардор этган </a:t>
            </a:r>
            <a:r>
              <a:rPr lang="uz-Cyrl-UZ" sz="1100" i="1" dirty="0" smtClean="0"/>
              <a:t>ҳолда  </a:t>
            </a:r>
            <a:endParaRPr lang="en-US" sz="1100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375208" y="2206794"/>
            <a:ext cx="4810894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1509 та </a:t>
            </a:r>
            <a:r>
              <a:rPr lang="ru-RU" sz="2400" dirty="0" err="1" smtClean="0"/>
              <a:t>темир</a:t>
            </a:r>
            <a:r>
              <a:rPr lang="ru-RU" sz="2400" dirty="0" smtClean="0"/>
              <a:t> </a:t>
            </a:r>
            <a:r>
              <a:rPr lang="ru-RU" sz="2400" dirty="0" err="1" smtClean="0"/>
              <a:t>йўллар</a:t>
            </a:r>
            <a:r>
              <a:rPr lang="ru-RU" sz="2400" dirty="0" smtClean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281 та </a:t>
            </a:r>
            <a:r>
              <a:rPr lang="ru-RU" sz="2400" dirty="0" err="1" smtClean="0"/>
              <a:t>локомотивлар</a:t>
            </a:r>
            <a:r>
              <a:rPr lang="ru-RU" sz="2400" dirty="0" smtClean="0"/>
              <a:t> 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1589 та </a:t>
            </a:r>
            <a:r>
              <a:rPr lang="ru-RU" sz="2400" dirty="0" err="1" smtClean="0"/>
              <a:t>юк</a:t>
            </a:r>
            <a:r>
              <a:rPr lang="ru-RU" sz="2400" dirty="0" smtClean="0"/>
              <a:t> </a:t>
            </a:r>
            <a:r>
              <a:rPr lang="ru-RU" sz="2400" dirty="0" err="1"/>
              <a:t>ва</a:t>
            </a:r>
            <a:r>
              <a:rPr lang="ru-RU" sz="2400" dirty="0"/>
              <a:t> </a:t>
            </a:r>
            <a:r>
              <a:rPr lang="ru-RU" sz="2400" dirty="0" err="1"/>
              <a:t>йўловчи</a:t>
            </a:r>
            <a:r>
              <a:rPr lang="ru-RU" sz="2400" dirty="0"/>
              <a:t> </a:t>
            </a:r>
            <a:r>
              <a:rPr lang="ru-RU" sz="2400" dirty="0" err="1" smtClean="0"/>
              <a:t>вагонлари</a:t>
            </a:r>
            <a:endParaRPr lang="ru-RU" sz="2400" dirty="0" smtClean="0"/>
          </a:p>
          <a:p>
            <a:r>
              <a:rPr lang="ru-RU" sz="1050" dirty="0" smtClean="0"/>
              <a:t> 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носозлиги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ёки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фойдаланиш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муддати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ўтганлиги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(</a:t>
            </a:r>
            <a:r>
              <a:rPr lang="ru-RU" sz="2000" b="1" dirty="0" err="1">
                <a:solidFill>
                  <a:srgbClr val="002060"/>
                </a:solidFill>
              </a:rPr>
              <a:t>маънан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ва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жисмонан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                   </a:t>
            </a:r>
            <a:r>
              <a:rPr lang="ru-RU" sz="2000" b="1" dirty="0" err="1" smtClean="0">
                <a:solidFill>
                  <a:srgbClr val="002060"/>
                </a:solidFill>
              </a:rPr>
              <a:t>эскирганлиги</a:t>
            </a:r>
            <a:r>
              <a:rPr lang="ru-RU" sz="2000" b="1" dirty="0">
                <a:solidFill>
                  <a:srgbClr val="002060"/>
                </a:solidFill>
              </a:rPr>
              <a:t>) </a:t>
            </a:r>
            <a:r>
              <a:rPr lang="ru-RU" sz="2000" b="1" dirty="0" err="1">
                <a:solidFill>
                  <a:srgbClr val="002060"/>
                </a:solidFill>
              </a:rPr>
              <a:t>аниқланиб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900" b="1" dirty="0" smtClean="0">
              <a:solidFill>
                <a:srgbClr val="00206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           ФОЙДАЛАНИШДАН ТЎХТАТИЛГАН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39020" y="1509727"/>
            <a:ext cx="3937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Камчиликларни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5">
                    <a:lumMod val="75000"/>
                  </a:schemeClr>
                </a:solidFill>
              </a:rPr>
              <a:t>бартараф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этиш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юзасидан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қўлланилган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тақиқловчи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600" b="1" dirty="0" err="1">
                <a:solidFill>
                  <a:schemeClr val="accent5">
                    <a:lumMod val="75000"/>
                  </a:schemeClr>
                </a:solidFill>
              </a:rPr>
              <a:t>чоралар</a:t>
            </a:r>
            <a:endParaRPr lang="ru-RU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AutoShape 2" descr="Высокий суд Англии рассмотрит законность заморозки полмиллиарда долларов  активов РК - свежие новости на Аtameken Business | Inbusin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Высокий суд Англии рассмотрит законность заморозки полмиллиарда долларов  активов РК - свежие новости на Аtameken Business | Inbusin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4695" y="4932778"/>
            <a:ext cx="1346986" cy="100893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93142" y="3631083"/>
            <a:ext cx="650255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err="1" smtClean="0">
                <a:solidFill>
                  <a:srgbClr val="C00000"/>
                </a:solidFill>
              </a:rPr>
              <a:t>Иқтисодий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судларга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та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даъво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5">
                    <a:lumMod val="75000"/>
                  </a:schemeClr>
                </a:solidFill>
              </a:rPr>
              <a:t>аризаси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b="1" dirty="0" err="1" smtClean="0"/>
              <a:t>киритилган</a:t>
            </a:r>
            <a:endParaRPr lang="ru-RU" sz="2800" b="1" dirty="0"/>
          </a:p>
          <a:p>
            <a:pPr algn="just"/>
            <a:r>
              <a:rPr lang="ru-RU" sz="2800" b="1" dirty="0" smtClean="0"/>
              <a:t> </a:t>
            </a:r>
            <a:r>
              <a:rPr lang="ru-RU" sz="2000" i="1" dirty="0" err="1" smtClean="0"/>
              <a:t>шундан</a:t>
            </a:r>
            <a:r>
              <a:rPr lang="ru-RU" sz="2000" i="1" dirty="0" smtClean="0"/>
              <a:t>:</a:t>
            </a:r>
            <a:endParaRPr lang="ru-RU" sz="2800" i="1" dirty="0" smtClean="0"/>
          </a:p>
          <a:p>
            <a:pPr algn="just"/>
            <a:r>
              <a:rPr lang="ru-RU" sz="600" i="1" dirty="0" smtClean="0"/>
              <a:t>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6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таси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err="1"/>
              <a:t>ижобий</a:t>
            </a:r>
            <a:r>
              <a:rPr lang="ru-RU" sz="2000" b="1" dirty="0"/>
              <a:t> </a:t>
            </a:r>
            <a:r>
              <a:rPr lang="ru-RU" sz="2000" b="1" dirty="0" err="1"/>
              <a:t>ҳал</a:t>
            </a:r>
            <a:r>
              <a:rPr lang="ru-RU" sz="2000" b="1" dirty="0"/>
              <a:t> </a:t>
            </a:r>
            <a:r>
              <a:rPr lang="ru-RU" sz="2000" b="1" dirty="0" err="1" smtClean="0"/>
              <a:t>қилинган</a:t>
            </a:r>
            <a:r>
              <a:rPr lang="ru-RU" sz="2000" b="1" dirty="0" smtClean="0"/>
              <a:t> </a:t>
            </a:r>
          </a:p>
          <a:p>
            <a:pPr algn="just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</a:rPr>
              <a:t>таси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b="1" dirty="0" smtClean="0"/>
              <a:t>суд </a:t>
            </a:r>
            <a:r>
              <a:rPr lang="ru-RU" sz="2000" b="1" dirty="0" err="1" smtClean="0"/>
              <a:t>томонидан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кўриб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чиқш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жараёни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тугамаган</a:t>
            </a:r>
            <a:r>
              <a:rPr lang="ru-RU" sz="2000" b="1" dirty="0" smtClean="0"/>
              <a:t>.</a:t>
            </a:r>
            <a:endParaRPr lang="ru-RU" sz="2000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4012" y="4225919"/>
            <a:ext cx="1495298" cy="957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5" name="Прямоугольник 24"/>
          <p:cNvSpPr/>
          <p:nvPr/>
        </p:nvSpPr>
        <p:spPr>
          <a:xfrm>
            <a:off x="9632581" y="5476197"/>
            <a:ext cx="345989" cy="265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251" y="5801484"/>
            <a:ext cx="11092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Темир </a:t>
            </a:r>
            <a:r>
              <a:rPr lang="ru-RU" b="1" dirty="0" err="1"/>
              <a:t>йўл</a:t>
            </a:r>
            <a:r>
              <a:rPr lang="ru-RU" b="1" dirty="0"/>
              <a:t> </a:t>
            </a:r>
            <a:r>
              <a:rPr lang="ru-RU" b="1" dirty="0" err="1"/>
              <a:t>транспортида</a:t>
            </a:r>
            <a:r>
              <a:rPr lang="ru-RU" b="1" dirty="0"/>
              <a:t> </a:t>
            </a:r>
            <a:r>
              <a:rPr lang="ru-RU" b="1" dirty="0" err="1"/>
              <a:t>ҳаракат</a:t>
            </a:r>
            <a:r>
              <a:rPr lang="ru-RU" b="1" dirty="0"/>
              <a:t> </a:t>
            </a:r>
            <a:r>
              <a:rPr lang="ru-RU" b="1" dirty="0" err="1"/>
              <a:t>хавфсизлиги</a:t>
            </a:r>
            <a:r>
              <a:rPr lang="ru-RU" b="1" dirty="0"/>
              <a:t> </a:t>
            </a:r>
            <a:r>
              <a:rPr lang="ru-RU" b="1" dirty="0" err="1"/>
              <a:t>бузилишларини</a:t>
            </a:r>
            <a:r>
              <a:rPr lang="ru-RU" b="1" dirty="0"/>
              <a:t> </a:t>
            </a:r>
            <a:r>
              <a:rPr lang="ru-RU" b="1" dirty="0" err="1"/>
              <a:t>таснифлаш</a:t>
            </a:r>
            <a:r>
              <a:rPr lang="ru-RU" b="1" dirty="0"/>
              <a:t>, </a:t>
            </a:r>
            <a:r>
              <a:rPr lang="ru-RU" b="1" dirty="0" err="1"/>
              <a:t>хизмат</a:t>
            </a:r>
            <a:r>
              <a:rPr lang="ru-RU" b="1" dirty="0"/>
              <a:t> </a:t>
            </a:r>
            <a:r>
              <a:rPr lang="ru-RU" b="1" dirty="0" err="1"/>
              <a:t>текширувини</a:t>
            </a:r>
            <a:r>
              <a:rPr lang="ru-RU" b="1" dirty="0"/>
              <a:t> </a:t>
            </a:r>
            <a:r>
              <a:rPr lang="ru-RU" b="1" dirty="0" err="1"/>
              <a:t>олиб</a:t>
            </a:r>
            <a:r>
              <a:rPr lang="ru-RU" b="1" dirty="0"/>
              <a:t> </a:t>
            </a:r>
            <a:r>
              <a:rPr lang="ru-RU" b="1" dirty="0" err="1"/>
              <a:t>бориш</a:t>
            </a:r>
            <a:r>
              <a:rPr lang="ru-RU" b="1" dirty="0"/>
              <a:t> </a:t>
            </a:r>
            <a:r>
              <a:rPr lang="ru-RU" b="1" dirty="0" err="1"/>
              <a:t>ва</a:t>
            </a:r>
            <a:r>
              <a:rPr lang="ru-RU" b="1" dirty="0"/>
              <a:t> </a:t>
            </a:r>
            <a:r>
              <a:rPr lang="ru-RU" b="1" dirty="0" err="1"/>
              <a:t>ҳисобга</a:t>
            </a:r>
            <a:r>
              <a:rPr lang="ru-RU" b="1" dirty="0"/>
              <a:t> </a:t>
            </a:r>
            <a:r>
              <a:rPr lang="ru-RU" b="1" dirty="0" err="1" smtClean="0"/>
              <a:t>олиш</a:t>
            </a:r>
            <a:r>
              <a:rPr lang="ru-RU" b="1" dirty="0" smtClean="0"/>
              <a:t> </a:t>
            </a:r>
            <a:r>
              <a:rPr lang="ru-RU" b="1" dirty="0" err="1" smtClean="0"/>
              <a:t>бўйича</a:t>
            </a:r>
            <a:r>
              <a:rPr lang="ru-RU" b="1" dirty="0" smtClean="0"/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9 та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ҳолатда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тегишли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материаллар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Транспорт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прокуратурасига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тақдим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</a:rPr>
              <a:t>этилди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0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895350" y="1428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z-Cyrl-U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uz-Cyrl-U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uz-Cyrl-U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981" y="113756"/>
            <a:ext cx="48815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Темир йўлларда юк ва йўловчилар ташиш хавфсизлигини таъминлашга қаратилган профилактика чора-тадбирлари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1073442"/>
            <a:ext cx="5040000" cy="108000"/>
            <a:chOff x="0" y="520803"/>
            <a:chExt cx="5385404" cy="162523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609600"/>
              <a:ext cx="535093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Овал 19"/>
            <p:cNvSpPr/>
            <p:nvPr/>
          </p:nvSpPr>
          <p:spPr>
            <a:xfrm>
              <a:off x="5316462" y="520803"/>
              <a:ext cx="68942" cy="16252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81795" y="1134105"/>
            <a:ext cx="5298073" cy="4810864"/>
            <a:chOff x="-25080" y="1152675"/>
            <a:chExt cx="6216122" cy="5543577"/>
          </a:xfrm>
        </p:grpSpPr>
        <p:graphicFrame>
          <p:nvGraphicFramePr>
            <p:cNvPr id="9" name="Диаграмма 8"/>
            <p:cNvGraphicFramePr/>
            <p:nvPr>
              <p:extLst/>
            </p:nvPr>
          </p:nvGraphicFramePr>
          <p:xfrm>
            <a:off x="2559113" y="2569208"/>
            <a:ext cx="3631929" cy="3657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-25080" y="1490491"/>
              <a:ext cx="1971887" cy="13831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b="1" dirty="0" smtClean="0">
                  <a:solidFill>
                    <a:srgbClr val="0070C0"/>
                  </a:solidFill>
                </a:rPr>
                <a:t>Ўтказилган профилактика тадбирлари сони </a:t>
              </a:r>
              <a:endParaRPr lang="en-US" b="1" dirty="0" smtClean="0">
                <a:solidFill>
                  <a:srgbClr val="0070C0"/>
                </a:solidFill>
              </a:endParaRP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4606403" y="2269406"/>
              <a:ext cx="540000" cy="788412"/>
              <a:chOff x="8920546" y="2449405"/>
              <a:chExt cx="540000" cy="788413"/>
            </a:xfrm>
            <a:solidFill>
              <a:srgbClr val="A3F1E3"/>
            </a:solidFill>
          </p:grpSpPr>
          <p:sp>
            <p:nvSpPr>
              <p:cNvPr id="28" name="Равнобедренный треугольник 27"/>
              <p:cNvSpPr/>
              <p:nvPr/>
            </p:nvSpPr>
            <p:spPr>
              <a:xfrm flipV="1">
                <a:off x="9106269" y="2976210"/>
                <a:ext cx="168554" cy="261608"/>
              </a:xfrm>
              <a:prstGeom prst="triangl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8920546" y="2449405"/>
                <a:ext cx="540000" cy="540001"/>
              </a:xfrm>
              <a:prstGeom prst="ellipse">
                <a:avLst/>
              </a:prstGeom>
              <a:pattFill prst="pct80">
                <a:fgClr>
                  <a:srgbClr val="A3F1E3"/>
                </a:fgClr>
                <a:bgClr>
                  <a:schemeClr val="bg1"/>
                </a:bgClr>
              </a:patt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4534600" y="2378501"/>
              <a:ext cx="677455" cy="31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30256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3664212" y="2663081"/>
              <a:ext cx="540000" cy="788412"/>
              <a:chOff x="8920546" y="2449405"/>
              <a:chExt cx="540000" cy="788413"/>
            </a:xfrm>
            <a:solidFill>
              <a:srgbClr val="FFF3CD"/>
            </a:solidFill>
          </p:grpSpPr>
          <p:sp>
            <p:nvSpPr>
              <p:cNvPr id="33" name="Равнобедренный треугольник 32"/>
              <p:cNvSpPr/>
              <p:nvPr/>
            </p:nvSpPr>
            <p:spPr>
              <a:xfrm flipV="1">
                <a:off x="9106269" y="2976210"/>
                <a:ext cx="168554" cy="261608"/>
              </a:xfrm>
              <a:prstGeom prst="triangl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8920546" y="2449405"/>
                <a:ext cx="540000" cy="540001"/>
              </a:xfrm>
              <a:prstGeom prst="ellipse">
                <a:avLst/>
              </a:prstGeom>
              <a:pattFill prst="pct75">
                <a:fgClr>
                  <a:srgbClr val="FFF3CD"/>
                </a:fgClr>
                <a:bgClr>
                  <a:schemeClr val="bg1"/>
                </a:bgClr>
              </a:patt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3594120" y="2765358"/>
              <a:ext cx="677455" cy="3191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2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19250</a:t>
              </a:r>
              <a:endParaRPr lang="ru-RU" sz="1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414496">
              <a:off x="3231303" y="5861765"/>
              <a:ext cx="1055090" cy="61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2021</a:t>
              </a:r>
              <a:endPara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414496">
              <a:off x="4011546" y="5857530"/>
              <a:ext cx="1055090" cy="61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2022</a:t>
              </a:r>
              <a:endPara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96137" y="3340739"/>
              <a:ext cx="944524" cy="4078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700" b="1" dirty="0">
                  <a:solidFill>
                    <a:srgbClr val="17737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-11006</a:t>
              </a:r>
              <a:endParaRPr lang="ru-RU" sz="1700" b="1" dirty="0">
                <a:solidFill>
                  <a:srgbClr val="1773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aphicFrame>
          <p:nvGraphicFramePr>
            <p:cNvPr id="39" name="Диаграмма 38"/>
            <p:cNvGraphicFramePr/>
            <p:nvPr>
              <p:extLst/>
            </p:nvPr>
          </p:nvGraphicFramePr>
          <p:xfrm>
            <a:off x="463549" y="2639063"/>
            <a:ext cx="2937934" cy="3657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0" name="TextBox 39"/>
            <p:cNvSpPr txBox="1"/>
            <p:nvPr/>
          </p:nvSpPr>
          <p:spPr>
            <a:xfrm>
              <a:off x="2147902" y="1152675"/>
              <a:ext cx="3448793" cy="13831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z-Cyrl-UZ" b="1" dirty="0">
                  <a:solidFill>
                    <a:srgbClr val="0070C0"/>
                  </a:solidFill>
                </a:rPr>
                <a:t>Профилактика </a:t>
              </a:r>
              <a:r>
                <a:rPr lang="uz-Cyrl-UZ" b="1" dirty="0" smtClean="0">
                  <a:solidFill>
                    <a:srgbClr val="0070C0"/>
                  </a:solidFill>
                </a:rPr>
                <a:t>тадбирларида иштирок </a:t>
              </a:r>
              <a:r>
                <a:rPr lang="uz-Cyrl-UZ" b="1" dirty="0">
                  <a:solidFill>
                    <a:srgbClr val="0070C0"/>
                  </a:solidFill>
                </a:rPr>
                <a:t>этган</a:t>
              </a:r>
              <a:r>
                <a:rPr lang="uz-Cyrl-UZ" b="1" dirty="0" smtClean="0">
                  <a:solidFill>
                    <a:srgbClr val="0070C0"/>
                  </a:solidFill>
                </a:rPr>
                <a:t> </a:t>
              </a:r>
              <a:r>
                <a:rPr lang="uz-Cyrl-UZ" b="1" dirty="0">
                  <a:solidFill>
                    <a:srgbClr val="0070C0"/>
                  </a:solidFill>
                </a:rPr>
                <a:t>ходимлар</a:t>
              </a:r>
            </a:p>
            <a:p>
              <a:pPr algn="ctr"/>
              <a:r>
                <a:rPr lang="uz-Cyrl-UZ" b="1" dirty="0" smtClean="0">
                  <a:solidFill>
                    <a:srgbClr val="0070C0"/>
                  </a:solidFill>
                </a:rPr>
                <a:t>сони 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1962178" y="3686382"/>
              <a:ext cx="540000" cy="788412"/>
              <a:chOff x="8897649" y="3686383"/>
              <a:chExt cx="540000" cy="788413"/>
            </a:xfrm>
            <a:solidFill>
              <a:srgbClr val="A3F1E3"/>
            </a:solidFill>
          </p:grpSpPr>
          <p:sp>
            <p:nvSpPr>
              <p:cNvPr id="42" name="Равнобедренный треугольник 41"/>
              <p:cNvSpPr/>
              <p:nvPr/>
            </p:nvSpPr>
            <p:spPr>
              <a:xfrm flipV="1">
                <a:off x="9083373" y="4213188"/>
                <a:ext cx="168553" cy="261608"/>
              </a:xfrm>
              <a:prstGeom prst="triangl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3" name="Овал 42"/>
              <p:cNvSpPr/>
              <p:nvPr/>
            </p:nvSpPr>
            <p:spPr>
              <a:xfrm>
                <a:off x="8897649" y="3686383"/>
                <a:ext cx="540000" cy="540001"/>
              </a:xfrm>
              <a:prstGeom prst="ellipse">
                <a:avLst/>
              </a:prstGeom>
              <a:solidFill>
                <a:srgbClr val="FFFCF2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1453470" y="2499759"/>
              <a:ext cx="540000" cy="766486"/>
              <a:chOff x="9136021" y="1097145"/>
              <a:chExt cx="540000" cy="766487"/>
            </a:xfrm>
            <a:solidFill>
              <a:srgbClr val="FFF3CD"/>
            </a:solidFill>
          </p:grpSpPr>
          <p:sp>
            <p:nvSpPr>
              <p:cNvPr id="46" name="Равнобедренный треугольник 45"/>
              <p:cNvSpPr/>
              <p:nvPr/>
            </p:nvSpPr>
            <p:spPr>
              <a:xfrm flipV="1">
                <a:off x="9316626" y="1602024"/>
                <a:ext cx="168553" cy="261608"/>
              </a:xfrm>
              <a:prstGeom prst="triangle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Овал 46"/>
              <p:cNvSpPr/>
              <p:nvPr/>
            </p:nvSpPr>
            <p:spPr>
              <a:xfrm>
                <a:off x="9136021" y="1097145"/>
                <a:ext cx="540000" cy="537167"/>
              </a:xfrm>
              <a:prstGeom prst="ellipse">
                <a:avLst/>
              </a:prstGeom>
              <a:pattFill prst="pct60">
                <a:fgClr>
                  <a:srgbClr val="85FFBC"/>
                </a:fgClr>
                <a:bgClr>
                  <a:schemeClr val="bg1"/>
                </a:bgClr>
              </a:patt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1390070" y="256451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5355</a:t>
              </a:r>
              <a:endPara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913631" y="3763547"/>
              <a:ext cx="645482" cy="35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2467</a:t>
              </a:r>
              <a:endPara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725470" y="4646340"/>
              <a:ext cx="756447" cy="3546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1400" b="1" dirty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</a:t>
              </a:r>
              <a:r>
                <a:rPr lang="uz-Cyrl-UZ" sz="1400" b="1" dirty="0" smtClean="0">
                  <a:ln>
                    <a:solidFill>
                      <a:sysClr val="windowText" lastClr="000000"/>
                    </a:solidFill>
                  </a:ln>
                  <a:solidFill>
                    <a:schemeClr val="accent4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2888</a:t>
              </a:r>
              <a:endParaRPr lang="ru-RU" sz="1400" b="1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8414496">
              <a:off x="731808" y="5794951"/>
              <a:ext cx="1055090" cy="61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</a:t>
              </a:r>
              <a:r>
                <a:rPr lang="uz-Latn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8414496">
              <a:off x="1457531" y="5805921"/>
              <a:ext cx="1055090" cy="613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z-Cyrl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202</a:t>
              </a:r>
              <a:r>
                <a:rPr lang="uz-Latn-UZ" sz="2800" b="1" dirty="0" smtClean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noFill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sz="28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noFill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6198969" y="1118601"/>
            <a:ext cx="5724000" cy="108000"/>
            <a:chOff x="0" y="520803"/>
            <a:chExt cx="5385404" cy="162523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0" y="609600"/>
              <a:ext cx="5350933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Овал 53"/>
            <p:cNvSpPr/>
            <p:nvPr/>
          </p:nvSpPr>
          <p:spPr>
            <a:xfrm>
              <a:off x="5316462" y="520803"/>
              <a:ext cx="68942" cy="16252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6087468" y="113756"/>
            <a:ext cx="57034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Норматив-ҳуқуқий </a:t>
            </a:r>
            <a:r>
              <a:rPr lang="uz-Cyrl-UZ" sz="2000" b="1" dirty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ҳужжатлар ҳамда техник жиҳатдан тартибга солиш соҳасидаги  норматив </a:t>
            </a:r>
            <a:r>
              <a:rPr lang="uz-Cyrl-UZ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ҳужжатлар</a:t>
            </a:r>
            <a:r>
              <a:rPr lang="uz-Latn-UZ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uz-Cyrl-UZ" sz="2000" b="1" dirty="0" smtClean="0">
                <a:solidFill>
                  <a:schemeClr val="accent5">
                    <a:lumMod val="50000"/>
                  </a:schemeClr>
                </a:solidFill>
                <a:ea typeface="Calibri" panose="020F0502020204030204" pitchFamily="34" charset="0"/>
              </a:rPr>
              <a:t>лойиҳаларини ишлаб чиқиш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59" name="Диаграмма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751422"/>
              </p:ext>
            </p:extLst>
          </p:nvPr>
        </p:nvGraphicFramePr>
        <p:xfrm>
          <a:off x="5967880" y="1428750"/>
          <a:ext cx="6104234" cy="4542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21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EEBE7C-340F-4C55-911E-C1A3119B713E}"/>
              </a:ext>
            </a:extLst>
          </p:cNvPr>
          <p:cNvSpPr txBox="1"/>
          <p:nvPr/>
        </p:nvSpPr>
        <p:spPr>
          <a:xfrm>
            <a:off x="178338" y="103349"/>
            <a:ext cx="118078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60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Инспекция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томонидан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аниқланган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камчиликларни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бартараф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этиш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юзасидан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берилган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кўрсатмаларга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асосан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«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Ўзбекистон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темир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йўллари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» АЖ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таркибига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кирмайдиган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корхона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ва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ташкилотларнинг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шохобча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темир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err="1" smtClean="0">
                <a:solidFill>
                  <a:srgbClr val="002060"/>
                </a:solidFill>
                <a:ea typeface="Roboto Cn" pitchFamily="2" charset="0"/>
              </a:rPr>
              <a:t>йўлларида</a:t>
            </a:r>
            <a:r>
              <a:rPr lang="ru-RU" sz="2400" b="1" baseline="30000" dirty="0" smtClean="0">
                <a:solidFill>
                  <a:srgbClr val="002060"/>
                </a:solidFill>
                <a:ea typeface="Roboto Cn" pitchFamily="2" charset="0"/>
              </a:rPr>
              <a:t> </a:t>
            </a:r>
            <a:r>
              <a:rPr lang="ru-RU" sz="2400" b="1" baseline="30000" dirty="0" smtClean="0">
                <a:solidFill>
                  <a:srgbClr val="C00000"/>
                </a:solidFill>
                <a:ea typeface="Roboto Cn" pitchFamily="2" charset="0"/>
              </a:rPr>
              <a:t>ЭРИШИЛГАН ЎЗГАРИШ ВА</a:t>
            </a:r>
            <a:r>
              <a:rPr lang="uz-Latn-UZ" sz="2400" b="1" baseline="30000" dirty="0" smtClean="0">
                <a:solidFill>
                  <a:srgbClr val="C00000"/>
                </a:solidFill>
                <a:ea typeface="Roboto Cn" pitchFamily="2" charset="0"/>
              </a:rPr>
              <a:t> </a:t>
            </a:r>
            <a:r>
              <a:rPr lang="ru-RU" sz="2400" b="1" baseline="30000" dirty="0" smtClean="0">
                <a:solidFill>
                  <a:srgbClr val="C00000"/>
                </a:solidFill>
                <a:ea typeface="Roboto Cn" pitchFamily="2" charset="0"/>
              </a:rPr>
              <a:t>ИЖОБИЙ НАТИЖАЛАР</a:t>
            </a:r>
          </a:p>
          <a:p>
            <a:pPr algn="ctr" defTabSz="913607" eaLnBrk="0" fontAlgn="base" hangingPunct="0">
              <a:lnSpc>
                <a:spcPct val="150000"/>
              </a:lnSpc>
              <a:spcAft>
                <a:spcPct val="0"/>
              </a:spcAft>
            </a:pPr>
            <a:endParaRPr lang="uz-Cyrl-UZ" b="1" baseline="30000" dirty="0" smtClean="0">
              <a:solidFill>
                <a:schemeClr val="accent1">
                  <a:lumMod val="75000"/>
                </a:schemeClr>
              </a:solidFill>
              <a:ea typeface="Roboto Cn" pitchFamily="2" charset="0"/>
            </a:endParaRPr>
          </a:p>
          <a:p>
            <a:pPr algn="ctr" defTabSz="913607" eaLnBrk="0" fontAlgn="base" hangingPunct="0">
              <a:lnSpc>
                <a:spcPct val="150000"/>
              </a:lnSpc>
              <a:spcAft>
                <a:spcPct val="0"/>
              </a:spcAft>
            </a:pPr>
            <a:r>
              <a:rPr lang="uz-Cyrl-UZ" sz="3600" b="1" baseline="30000" dirty="0" smtClean="0">
                <a:solidFill>
                  <a:schemeClr val="accent5">
                    <a:lumMod val="50000"/>
                  </a:schemeClr>
                </a:solidFill>
                <a:ea typeface="Roboto Cn" pitchFamily="2" charset="0"/>
              </a:rPr>
              <a:t>2022 йилда</a:t>
            </a:r>
            <a:endParaRPr lang="ru-RU" sz="3600" b="1" baseline="30000" dirty="0">
              <a:solidFill>
                <a:schemeClr val="accent5">
                  <a:lumMod val="50000"/>
                </a:schemeClr>
              </a:solidFill>
              <a:ea typeface="Roboto Cn" pitchFamily="2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8230" y="1470875"/>
            <a:ext cx="11468101" cy="5166417"/>
            <a:chOff x="342900" y="1638300"/>
            <a:chExt cx="11468101" cy="5166417"/>
          </a:xfrm>
        </p:grpSpPr>
        <p:cxnSp>
          <p:nvCxnSpPr>
            <p:cNvPr id="1196" name="Straight Connector 1195">
              <a:extLst>
                <a:ext uri="{FF2B5EF4-FFF2-40B4-BE49-F238E27FC236}">
                  <a16:creationId xmlns="" xmlns:a16="http://schemas.microsoft.com/office/drawing/2014/main" id="{829A735C-1817-4232-8EC4-455F9D45E957}"/>
                </a:ext>
              </a:extLst>
            </p:cNvPr>
            <p:cNvCxnSpPr>
              <a:cxnSpLocks/>
            </p:cNvCxnSpPr>
            <p:nvPr/>
          </p:nvCxnSpPr>
          <p:spPr>
            <a:xfrm rot="21360000" flipH="1" flipV="1">
              <a:off x="4314165" y="1929407"/>
              <a:ext cx="3546790" cy="3672808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>
              <a:extLst>
                <a:ext uri="{FF2B5EF4-FFF2-40B4-BE49-F238E27FC236}">
                  <a16:creationId xmlns="" xmlns:a16="http://schemas.microsoft.com/office/drawing/2014/main" id="{A83B4352-522C-4FB5-AB7A-5E4175449151}"/>
                </a:ext>
              </a:extLst>
            </p:cNvPr>
            <p:cNvCxnSpPr>
              <a:cxnSpLocks/>
            </p:cNvCxnSpPr>
            <p:nvPr/>
          </p:nvCxnSpPr>
          <p:spPr>
            <a:xfrm rot="180000" flipV="1">
              <a:off x="4314164" y="1905221"/>
              <a:ext cx="3546790" cy="3672808"/>
            </a:xfrm>
            <a:prstGeom prst="line">
              <a:avLst/>
            </a:prstGeom>
            <a:ln w="571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28161A7-F94C-44E7-8302-063F296764DB}"/>
                </a:ext>
              </a:extLst>
            </p:cNvPr>
            <p:cNvCxnSpPr>
              <a:cxnSpLocks/>
            </p:cNvCxnSpPr>
            <p:nvPr/>
          </p:nvCxnSpPr>
          <p:spPr>
            <a:xfrm>
              <a:off x="1219200" y="3732571"/>
              <a:ext cx="9334500" cy="0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: Rounded Corners 7">
              <a:extLst>
                <a:ext uri="{FF2B5EF4-FFF2-40B4-BE49-F238E27FC236}">
                  <a16:creationId xmlns="" xmlns:a16="http://schemas.microsoft.com/office/drawing/2014/main" id="{8CA6F272-A10F-4A20-A0D5-DF8E64D7F682}"/>
                </a:ext>
              </a:extLst>
            </p:cNvPr>
            <p:cNvSpPr/>
            <p:nvPr/>
          </p:nvSpPr>
          <p:spPr>
            <a:xfrm>
              <a:off x="925996" y="1638300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15C1CB7B-AE6A-4F38-8848-2D18DEDD0477}"/>
                </a:ext>
              </a:extLst>
            </p:cNvPr>
            <p:cNvSpPr/>
            <p:nvPr/>
          </p:nvSpPr>
          <p:spPr>
            <a:xfrm>
              <a:off x="342900" y="3101227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="" xmlns:a16="http://schemas.microsoft.com/office/drawing/2014/main" id="{FCB73D02-27CD-4970-A5D5-E44BF7786DCB}"/>
                </a:ext>
              </a:extLst>
            </p:cNvPr>
            <p:cNvSpPr/>
            <p:nvPr/>
          </p:nvSpPr>
          <p:spPr>
            <a:xfrm>
              <a:off x="901282" y="4481773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1" name="Rectangle: Rounded Corners 1140">
              <a:extLst>
                <a:ext uri="{FF2B5EF4-FFF2-40B4-BE49-F238E27FC236}">
                  <a16:creationId xmlns="" xmlns:a16="http://schemas.microsoft.com/office/drawing/2014/main" id="{BCFF5A5A-13E4-444B-ABEA-589D6F3D5806}"/>
                </a:ext>
              </a:extLst>
            </p:cNvPr>
            <p:cNvSpPr/>
            <p:nvPr/>
          </p:nvSpPr>
          <p:spPr>
            <a:xfrm flipH="1">
              <a:off x="7369224" y="1638300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4" name="Rectangle: Rounded Corners 1143">
              <a:extLst>
                <a:ext uri="{FF2B5EF4-FFF2-40B4-BE49-F238E27FC236}">
                  <a16:creationId xmlns="" xmlns:a16="http://schemas.microsoft.com/office/drawing/2014/main" id="{D2D5C201-9FEF-40FB-853B-1BF54AD4C1CF}"/>
                </a:ext>
              </a:extLst>
            </p:cNvPr>
            <p:cNvSpPr/>
            <p:nvPr/>
          </p:nvSpPr>
          <p:spPr>
            <a:xfrm flipH="1">
              <a:off x="7928597" y="3101227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47" name="Rectangle: Rounded Corners 1146">
              <a:extLst>
                <a:ext uri="{FF2B5EF4-FFF2-40B4-BE49-F238E27FC236}">
                  <a16:creationId xmlns="" xmlns:a16="http://schemas.microsoft.com/office/drawing/2014/main" id="{85A549EB-855E-478F-8DFF-0778FC725887}"/>
                </a:ext>
              </a:extLst>
            </p:cNvPr>
            <p:cNvSpPr/>
            <p:nvPr/>
          </p:nvSpPr>
          <p:spPr>
            <a:xfrm flipH="1">
              <a:off x="7385700" y="4498249"/>
              <a:ext cx="3882404" cy="1262689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19B73D7D-A1F6-424E-A874-B348C22E227E}"/>
                </a:ext>
              </a:extLst>
            </p:cNvPr>
            <p:cNvGrpSpPr/>
            <p:nvPr/>
          </p:nvGrpSpPr>
          <p:grpSpPr>
            <a:xfrm>
              <a:off x="3618449" y="1751988"/>
              <a:ext cx="1035314" cy="1035315"/>
              <a:chOff x="7233722" y="3503975"/>
              <a:chExt cx="2070628" cy="2070629"/>
            </a:xfrm>
          </p:grpSpPr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5F84AA78-C7DD-4E7B-B8CC-1C7F8AAD7EB7}"/>
                  </a:ext>
                </a:extLst>
              </p:cNvPr>
              <p:cNvSpPr/>
              <p:nvPr/>
            </p:nvSpPr>
            <p:spPr>
              <a:xfrm>
                <a:off x="7233722" y="3503975"/>
                <a:ext cx="2070628" cy="20706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937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="" xmlns:a16="http://schemas.microsoft.com/office/drawing/2014/main" id="{3049D99D-C100-4FC3-901D-F62A0B09181A}"/>
                  </a:ext>
                </a:extLst>
              </p:cNvPr>
              <p:cNvSpPr/>
              <p:nvPr/>
            </p:nvSpPr>
            <p:spPr>
              <a:xfrm>
                <a:off x="7409388" y="3679641"/>
                <a:ext cx="1719299" cy="171929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87FB2C8E-0744-45A5-B99B-2934F10F6E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30894" y="4167189"/>
                <a:ext cx="1216170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5pPr>
                <a:lvl6pPr marL="25146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6pPr>
                <a:lvl7pPr marL="29718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7pPr>
                <a:lvl8pPr marL="34290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8pPr>
                <a:lvl9pPr marL="3886200" indent="-228600" defTabSz="1827213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Lato Light" pitchFamily="34" charset="0"/>
                  </a:defRPr>
                </a:lvl9pPr>
              </a:lstStyle>
              <a:p>
                <a:pPr defTabSz="913607" eaLnBrk="0" fontAlgn="base" hangingPunct="0">
                  <a:lnSpc>
                    <a:spcPct val="80000"/>
                  </a:lnSpc>
                  <a:spcAft>
                    <a:spcPct val="0"/>
                  </a:spcAft>
                  <a:defRPr/>
                </a:pPr>
                <a:endParaRPr lang="en-US" altLang="ru-RU" sz="3000" dirty="0">
                  <a:solidFill>
                    <a:prstClr val="white"/>
                  </a:solidFill>
                  <a:latin typeface="Bebas Neue" panose="020B0606020202050201" pitchFamily="34" charset="0"/>
                </a:endParaRPr>
              </a:p>
            </p:txBody>
          </p:sp>
        </p:grpSp>
        <p:sp>
          <p:nvSpPr>
            <p:cNvPr id="1171" name="Oval 1170">
              <a:extLst>
                <a:ext uri="{FF2B5EF4-FFF2-40B4-BE49-F238E27FC236}">
                  <a16:creationId xmlns="" xmlns:a16="http://schemas.microsoft.com/office/drawing/2014/main" id="{18914554-E632-4079-A096-259AA9E65794}"/>
                </a:ext>
              </a:extLst>
            </p:cNvPr>
            <p:cNvSpPr/>
            <p:nvPr/>
          </p:nvSpPr>
          <p:spPr>
            <a:xfrm>
              <a:off x="7526771" y="1751988"/>
              <a:ext cx="1035314" cy="1035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2" name="Oval 1171">
              <a:extLst>
                <a:ext uri="{FF2B5EF4-FFF2-40B4-BE49-F238E27FC236}">
                  <a16:creationId xmlns="" xmlns:a16="http://schemas.microsoft.com/office/drawing/2014/main" id="{8B093B94-54CE-4431-A162-9C8CE96CDE3D}"/>
                </a:ext>
              </a:extLst>
            </p:cNvPr>
            <p:cNvSpPr/>
            <p:nvPr/>
          </p:nvSpPr>
          <p:spPr>
            <a:xfrm>
              <a:off x="7614604" y="1839821"/>
              <a:ext cx="859650" cy="859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5" name="Oval 1174">
              <a:extLst>
                <a:ext uri="{FF2B5EF4-FFF2-40B4-BE49-F238E27FC236}">
                  <a16:creationId xmlns="" xmlns:a16="http://schemas.microsoft.com/office/drawing/2014/main" id="{3B2F5777-ACCC-4894-B937-63C675BBADD2}"/>
                </a:ext>
              </a:extLst>
            </p:cNvPr>
            <p:cNvSpPr/>
            <p:nvPr/>
          </p:nvSpPr>
          <p:spPr>
            <a:xfrm>
              <a:off x="3043952" y="3214914"/>
              <a:ext cx="1035314" cy="1035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6" name="Oval 1175">
              <a:extLst>
                <a:ext uri="{FF2B5EF4-FFF2-40B4-BE49-F238E27FC236}">
                  <a16:creationId xmlns="" xmlns:a16="http://schemas.microsoft.com/office/drawing/2014/main" id="{779DD54F-580A-4990-9A7A-5AB033441DD8}"/>
                </a:ext>
              </a:extLst>
            </p:cNvPr>
            <p:cNvSpPr/>
            <p:nvPr/>
          </p:nvSpPr>
          <p:spPr>
            <a:xfrm>
              <a:off x="3131785" y="3302747"/>
              <a:ext cx="859650" cy="859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79" name="Oval 1178">
              <a:extLst>
                <a:ext uri="{FF2B5EF4-FFF2-40B4-BE49-F238E27FC236}">
                  <a16:creationId xmlns="" xmlns:a16="http://schemas.microsoft.com/office/drawing/2014/main" id="{E41FA14D-8E70-4291-BDD5-B229F0294B35}"/>
                </a:ext>
              </a:extLst>
            </p:cNvPr>
            <p:cNvSpPr/>
            <p:nvPr/>
          </p:nvSpPr>
          <p:spPr>
            <a:xfrm>
              <a:off x="3593735" y="4595461"/>
              <a:ext cx="1035314" cy="1035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0" name="Oval 1179">
              <a:extLst>
                <a:ext uri="{FF2B5EF4-FFF2-40B4-BE49-F238E27FC236}">
                  <a16:creationId xmlns="" xmlns:a16="http://schemas.microsoft.com/office/drawing/2014/main" id="{4BAB3CCE-8D08-4BCF-B045-50CD9F315A43}"/>
                </a:ext>
              </a:extLst>
            </p:cNvPr>
            <p:cNvSpPr/>
            <p:nvPr/>
          </p:nvSpPr>
          <p:spPr>
            <a:xfrm>
              <a:off x="3683133" y="4691321"/>
              <a:ext cx="859650" cy="859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3" name="Oval 1182">
              <a:extLst>
                <a:ext uri="{FF2B5EF4-FFF2-40B4-BE49-F238E27FC236}">
                  <a16:creationId xmlns="" xmlns:a16="http://schemas.microsoft.com/office/drawing/2014/main" id="{517A3D7C-B5C7-4BF0-99D7-EA0314EB5D83}"/>
                </a:ext>
              </a:extLst>
            </p:cNvPr>
            <p:cNvSpPr/>
            <p:nvPr/>
          </p:nvSpPr>
          <p:spPr>
            <a:xfrm>
              <a:off x="8058403" y="3214914"/>
              <a:ext cx="1035314" cy="1035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4" name="Oval 1183">
              <a:extLst>
                <a:ext uri="{FF2B5EF4-FFF2-40B4-BE49-F238E27FC236}">
                  <a16:creationId xmlns="" xmlns:a16="http://schemas.microsoft.com/office/drawing/2014/main" id="{254C8A07-1072-4DB8-A977-3ECCF6D07522}"/>
                </a:ext>
              </a:extLst>
            </p:cNvPr>
            <p:cNvSpPr/>
            <p:nvPr/>
          </p:nvSpPr>
          <p:spPr>
            <a:xfrm>
              <a:off x="8146236" y="3302747"/>
              <a:ext cx="859650" cy="8596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7" name="Oval 1186">
              <a:extLst>
                <a:ext uri="{FF2B5EF4-FFF2-40B4-BE49-F238E27FC236}">
                  <a16:creationId xmlns="" xmlns:a16="http://schemas.microsoft.com/office/drawing/2014/main" id="{3F6C377B-98A3-4F1A-B24E-DBDACA953A33}"/>
                </a:ext>
              </a:extLst>
            </p:cNvPr>
            <p:cNvSpPr/>
            <p:nvPr/>
          </p:nvSpPr>
          <p:spPr>
            <a:xfrm>
              <a:off x="7497275" y="4677841"/>
              <a:ext cx="1035314" cy="10353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393700" sx="102000" sy="102000" algn="ctr" rotWithShape="0">
                <a:prstClr val="black">
                  <a:alpha val="1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88" name="Oval 1187">
              <a:extLst>
                <a:ext uri="{FF2B5EF4-FFF2-40B4-BE49-F238E27FC236}">
                  <a16:creationId xmlns="" xmlns:a16="http://schemas.microsoft.com/office/drawing/2014/main" id="{AA295795-5BF3-4C72-85B8-C470F7C35002}"/>
                </a:ext>
              </a:extLst>
            </p:cNvPr>
            <p:cNvSpPr/>
            <p:nvPr/>
          </p:nvSpPr>
          <p:spPr>
            <a:xfrm>
              <a:off x="7576870" y="4773912"/>
              <a:ext cx="859650" cy="85965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7CEEBE7C-340F-4C55-911E-C1A3119B713E}"/>
                </a:ext>
              </a:extLst>
            </p:cNvPr>
            <p:cNvSpPr txBox="1"/>
            <p:nvPr/>
          </p:nvSpPr>
          <p:spPr>
            <a:xfrm>
              <a:off x="1103168" y="1698913"/>
              <a:ext cx="27725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</a:pPr>
              <a:r>
                <a:rPr lang="ru-RU" sz="2400" b="1" baseline="30000" dirty="0" smtClean="0">
                  <a:solidFill>
                    <a:schemeClr val="accent1">
                      <a:lumMod val="50000"/>
                    </a:schemeClr>
                  </a:solidFill>
                  <a:ea typeface="Roboto Cn" pitchFamily="2" charset="0"/>
                </a:rPr>
                <a:t>71,0  </a:t>
              </a:r>
              <a:r>
                <a:rPr lang="ru-RU" sz="2400" b="1" baseline="30000" dirty="0">
                  <a:solidFill>
                    <a:schemeClr val="accent1">
                      <a:lumMod val="50000"/>
                    </a:schemeClr>
                  </a:solidFill>
                  <a:ea typeface="Roboto Cn" pitchFamily="2" charset="0"/>
                </a:rPr>
                <a:t>км </a:t>
              </a:r>
              <a:endParaRPr lang="uz-Latn-UZ" sz="2400" b="1" baseline="30000" dirty="0" smtClean="0">
                <a:solidFill>
                  <a:schemeClr val="accent1">
                    <a:lumMod val="50000"/>
                  </a:schemeClr>
                </a:solidFill>
                <a:ea typeface="Roboto Cn" pitchFamily="2" charset="0"/>
              </a:endParaRPr>
            </a:p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</a:pPr>
              <a:r>
                <a:rPr lang="ru-RU" sz="24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темир</a:t>
              </a:r>
              <a:r>
                <a:rPr lang="ru-RU" sz="24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йўл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капитал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таъмирланган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1199" name="TextBox 1198">
              <a:extLst>
                <a:ext uri="{FF2B5EF4-FFF2-40B4-BE49-F238E27FC236}">
                  <a16:creationId xmlns="" xmlns:a16="http://schemas.microsoft.com/office/drawing/2014/main" id="{9B730EE3-9EA6-4794-93B9-CDA317735ED6}"/>
                </a:ext>
              </a:extLst>
            </p:cNvPr>
            <p:cNvSpPr txBox="1"/>
            <p:nvPr/>
          </p:nvSpPr>
          <p:spPr>
            <a:xfrm>
              <a:off x="1046393" y="4552782"/>
              <a:ext cx="25778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smtClean="0">
                  <a:solidFill>
                    <a:schemeClr val="accent3">
                      <a:lumMod val="75000"/>
                    </a:schemeClr>
                  </a:solidFill>
                  <a:ea typeface="Roboto Cn" pitchFamily="2" charset="0"/>
                </a:rPr>
                <a:t>57   </a:t>
              </a:r>
              <a:r>
                <a:rPr lang="ru-RU" sz="2400" b="1" baseline="30000" dirty="0">
                  <a:solidFill>
                    <a:schemeClr val="accent3">
                      <a:lumMod val="75000"/>
                    </a:schemeClr>
                  </a:solidFill>
                  <a:ea typeface="Roboto Cn" pitchFamily="2" charset="0"/>
                </a:rPr>
                <a:t>комплект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стрелкали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ўтказгичлар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алмаштирилган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1200" name="TextBox 1199">
              <a:extLst>
                <a:ext uri="{FF2B5EF4-FFF2-40B4-BE49-F238E27FC236}">
                  <a16:creationId xmlns="" xmlns:a16="http://schemas.microsoft.com/office/drawing/2014/main" id="{11B08CFB-3930-488B-B0BA-E1BE8F63D63B}"/>
                </a:ext>
              </a:extLst>
            </p:cNvPr>
            <p:cNvSpPr txBox="1"/>
            <p:nvPr/>
          </p:nvSpPr>
          <p:spPr>
            <a:xfrm>
              <a:off x="8170254" y="1659762"/>
              <a:ext cx="28648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smtClean="0">
                  <a:solidFill>
                    <a:schemeClr val="accent1">
                      <a:lumMod val="75000"/>
                    </a:schemeClr>
                  </a:solidFill>
                  <a:ea typeface="Roboto Cn" pitchFamily="2" charset="0"/>
                </a:rPr>
                <a:t>8 </a:t>
              </a:r>
              <a:r>
                <a:rPr lang="ru-RU" sz="2400" b="1" baseline="30000" dirty="0">
                  <a:solidFill>
                    <a:schemeClr val="accent1">
                      <a:lumMod val="75000"/>
                    </a:schemeClr>
                  </a:solidFill>
                  <a:ea typeface="Roboto Cn" pitchFamily="2" charset="0"/>
                </a:rPr>
                <a:t>дона </a:t>
              </a:r>
            </a:p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янги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вагон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харид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қилинган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1201" name="TextBox 1200">
              <a:extLst>
                <a:ext uri="{FF2B5EF4-FFF2-40B4-BE49-F238E27FC236}">
                  <a16:creationId xmlns="" xmlns:a16="http://schemas.microsoft.com/office/drawing/2014/main" id="{CD9BA43E-AB27-4F46-BA47-11BB492D35F4}"/>
                </a:ext>
              </a:extLst>
            </p:cNvPr>
            <p:cNvSpPr txBox="1"/>
            <p:nvPr/>
          </p:nvSpPr>
          <p:spPr>
            <a:xfrm>
              <a:off x="8383958" y="4551721"/>
              <a:ext cx="23894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uz-Cyrl-UZ" sz="2400" b="1" baseline="30000" dirty="0" smtClean="0">
                  <a:solidFill>
                    <a:schemeClr val="accent3">
                      <a:lumMod val="75000"/>
                    </a:schemeClr>
                  </a:solidFill>
                  <a:ea typeface="Roboto Cn" pitchFamily="2" charset="0"/>
                </a:rPr>
                <a:t>1269</a:t>
              </a:r>
              <a:r>
                <a:rPr lang="uz-Latn-UZ" sz="2400" b="1" baseline="30000" dirty="0" smtClean="0">
                  <a:solidFill>
                    <a:schemeClr val="accent3">
                      <a:lumMod val="75000"/>
                    </a:schemeClr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>
                  <a:solidFill>
                    <a:schemeClr val="accent3">
                      <a:lumMod val="75000"/>
                    </a:schemeClr>
                  </a:solidFill>
                  <a:ea typeface="Roboto Cn" pitchFamily="2" charset="0"/>
                </a:rPr>
                <a:t>дона </a:t>
              </a:r>
              <a:endParaRPr lang="uz-Latn-UZ" sz="2400" b="1" baseline="30000" dirty="0">
                <a:solidFill>
                  <a:schemeClr val="accent3">
                    <a:lumMod val="75000"/>
                  </a:schemeClr>
                </a:solidFill>
                <a:ea typeface="Roboto Cn" pitchFamily="2" charset="0"/>
              </a:endParaRPr>
            </a:p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вагон капитал </a:t>
              </a:r>
              <a:r>
                <a:rPr lang="ru-RU" sz="24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таъмирланган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1202" name="TextBox 1201">
              <a:extLst>
                <a:ext uri="{FF2B5EF4-FFF2-40B4-BE49-F238E27FC236}">
                  <a16:creationId xmlns="" xmlns:a16="http://schemas.microsoft.com/office/drawing/2014/main" id="{A7B2B864-7F42-4B60-95F9-38AD275F3AAE}"/>
                </a:ext>
              </a:extLst>
            </p:cNvPr>
            <p:cNvSpPr txBox="1"/>
            <p:nvPr/>
          </p:nvSpPr>
          <p:spPr>
            <a:xfrm>
              <a:off x="631081" y="3153576"/>
              <a:ext cx="27676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>
                  <a:solidFill>
                    <a:srgbClr val="14907B"/>
                  </a:solidFill>
                  <a:ea typeface="Roboto Cn" pitchFamily="2" charset="0"/>
                </a:rPr>
                <a:t>16 598 дона 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шпал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ва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b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</a:br>
              <a:r>
                <a:rPr lang="ru-RU" sz="2400" b="1" baseline="30000" dirty="0">
                  <a:solidFill>
                    <a:srgbClr val="14907B"/>
                  </a:solidFill>
                  <a:ea typeface="Roboto Cn" pitchFamily="2" charset="0"/>
                </a:rPr>
                <a:t>5,3  км </a:t>
              </a:r>
              <a:r>
                <a:rPr lang="ru-RU" sz="2400" b="1" baseline="30000" dirty="0">
                  <a:ea typeface="Roboto Cn" pitchFamily="2" charset="0"/>
                </a:rPr>
                <a:t>рельс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алмаштирилган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1203" name="TextBox 1202">
              <a:extLst>
                <a:ext uri="{FF2B5EF4-FFF2-40B4-BE49-F238E27FC236}">
                  <a16:creationId xmlns="" xmlns:a16="http://schemas.microsoft.com/office/drawing/2014/main" id="{2761233A-F028-4EE4-BAE5-A8AF954CDE97}"/>
                </a:ext>
              </a:extLst>
            </p:cNvPr>
            <p:cNvSpPr txBox="1"/>
            <p:nvPr/>
          </p:nvSpPr>
          <p:spPr>
            <a:xfrm>
              <a:off x="8855057" y="3112071"/>
              <a:ext cx="264372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smtClean="0">
                  <a:solidFill>
                    <a:srgbClr val="14907B"/>
                  </a:solidFill>
                  <a:ea typeface="Roboto Cn" pitchFamily="2" charset="0"/>
                </a:rPr>
                <a:t>50 дона </a:t>
              </a:r>
            </a:p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локомотив 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капитал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таъмирланган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6410724" y="5113117"/>
              <a:ext cx="910778" cy="780205"/>
            </a:xfrm>
            <a:prstGeom prst="line">
              <a:avLst/>
            </a:prstGeom>
            <a:ln w="57150">
              <a:solidFill>
                <a:srgbClr val="14907B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56" name="Picture 26" descr="Похожее изображение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376" y1="26712" x2="50376" y2="26712"/>
                          <a14:foregroundMark x1="46617" y1="21918" x2="46617" y2="21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2827" y="1815619"/>
              <a:ext cx="716357" cy="68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26" descr="Похожее изображение"/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0376" y1="26712" x2="50376" y2="26712"/>
                          <a14:foregroundMark x1="46617" y1="21918" x2="46617" y2="21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928" y="4685861"/>
              <a:ext cx="716357" cy="68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1660" y="1929506"/>
              <a:ext cx="761613" cy="6515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9898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720831" y="4941460"/>
              <a:ext cx="696388" cy="403669"/>
            </a:xfrm>
            <a:prstGeom prst="rect">
              <a:avLst/>
            </a:prstGeom>
          </p:spPr>
        </p:pic>
        <p:pic>
          <p:nvPicPr>
            <p:cNvPr id="64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9022" y="3410090"/>
              <a:ext cx="758791" cy="61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1" name="Прямая соединительная линия 80"/>
            <p:cNvCxnSpPr/>
            <p:nvPr/>
          </p:nvCxnSpPr>
          <p:spPr>
            <a:xfrm flipH="1">
              <a:off x="4927466" y="5129593"/>
              <a:ext cx="999157" cy="707825"/>
            </a:xfrm>
            <a:prstGeom prst="line">
              <a:avLst/>
            </a:prstGeom>
            <a:ln w="57150">
              <a:solidFill>
                <a:srgbClr val="14907B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C0273C6-DDDD-456C-B0FC-38B0F756A2F0}"/>
                </a:ext>
              </a:extLst>
            </p:cNvPr>
            <p:cNvGrpSpPr/>
            <p:nvPr/>
          </p:nvGrpSpPr>
          <p:grpSpPr>
            <a:xfrm>
              <a:off x="4668111" y="2320416"/>
              <a:ext cx="2874631" cy="2886670"/>
              <a:chOff x="1735980" y="4309467"/>
              <a:chExt cx="5749262" cy="5773340"/>
            </a:xfrm>
          </p:grpSpPr>
          <p:sp>
            <p:nvSpPr>
              <p:cNvPr id="24" name="Oval 5">
                <a:extLst>
                  <a:ext uri="{FF2B5EF4-FFF2-40B4-BE49-F238E27FC236}">
                    <a16:creationId xmlns="" xmlns:a16="http://schemas.microsoft.com/office/drawing/2014/main" id="{641185B7-B46A-4EDE-9F9F-D12351F745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5980" y="4309467"/>
                <a:ext cx="5749262" cy="577334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58800" sx="102000" sy="102000" algn="ctr" rotWithShape="0">
                  <a:prstClr val="black">
                    <a:alpha val="18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F0A52AF6-BA93-4BDF-9360-D70E05353E55}"/>
                  </a:ext>
                </a:extLst>
              </p:cNvPr>
              <p:cNvSpPr txBox="1"/>
              <p:nvPr/>
            </p:nvSpPr>
            <p:spPr>
              <a:xfrm>
                <a:off x="2045254" y="4959969"/>
                <a:ext cx="5038138" cy="656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607" eaLnBrk="0" fontAlgn="base" hangingPunct="0">
                  <a:lnSpc>
                    <a:spcPct val="150000"/>
                  </a:lnSpc>
                  <a:spcBef>
                    <a:spcPts val="600"/>
                  </a:spcBef>
                  <a:spcAft>
                    <a:spcPct val="0"/>
                  </a:spcAft>
                </a:pPr>
                <a:endParaRPr lang="ru-RU" sz="1750" b="1" baseline="30000" dirty="0">
                  <a:solidFill>
                    <a:schemeClr val="accent1">
                      <a:lumMod val="50000"/>
                    </a:schemeClr>
                  </a:solidFill>
                  <a:ea typeface="Roboto Cn" pitchFamily="2" charset="0"/>
                </a:endParaRPr>
              </a:p>
            </p:txBody>
          </p:sp>
        </p:grpSp>
        <p:sp>
          <p:nvSpPr>
            <p:cNvPr id="48" name="Rectangle: Rounded Corners 7">
              <a:extLst>
                <a:ext uri="{FF2B5EF4-FFF2-40B4-BE49-F238E27FC236}">
                  <a16:creationId xmlns="" xmlns:a16="http://schemas.microsoft.com/office/drawing/2014/main" id="{8CA6F272-A10F-4A20-A0D5-DF8E64D7F682}"/>
                </a:ext>
              </a:extLst>
            </p:cNvPr>
            <p:cNvSpPr/>
            <p:nvPr/>
          </p:nvSpPr>
          <p:spPr>
            <a:xfrm>
              <a:off x="6200049" y="5844725"/>
              <a:ext cx="4500901" cy="95211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49" name="Group 3">
              <a:extLst>
                <a:ext uri="{FF2B5EF4-FFF2-40B4-BE49-F238E27FC236}">
                  <a16:creationId xmlns="" xmlns:a16="http://schemas.microsoft.com/office/drawing/2014/main" id="{19B73D7D-A1F6-424E-A874-B348C22E227E}"/>
                </a:ext>
              </a:extLst>
            </p:cNvPr>
            <p:cNvGrpSpPr/>
            <p:nvPr/>
          </p:nvGrpSpPr>
          <p:grpSpPr>
            <a:xfrm>
              <a:off x="6291376" y="5964336"/>
              <a:ext cx="762165" cy="699514"/>
              <a:chOff x="7233723" y="3503975"/>
              <a:chExt cx="2070628" cy="2070629"/>
            </a:xfrm>
          </p:grpSpPr>
          <p:sp>
            <p:nvSpPr>
              <p:cNvPr id="50" name="Oval 26">
                <a:extLst>
                  <a:ext uri="{FF2B5EF4-FFF2-40B4-BE49-F238E27FC236}">
                    <a16:creationId xmlns="" xmlns:a16="http://schemas.microsoft.com/office/drawing/2014/main" id="{5F84AA78-C7DD-4E7B-B8CC-1C7F8AAD7EB7}"/>
                  </a:ext>
                </a:extLst>
              </p:cNvPr>
              <p:cNvSpPr/>
              <p:nvPr/>
            </p:nvSpPr>
            <p:spPr>
              <a:xfrm>
                <a:off x="7233723" y="3503975"/>
                <a:ext cx="2070628" cy="20706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937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Oval 27">
                <a:extLst>
                  <a:ext uri="{FF2B5EF4-FFF2-40B4-BE49-F238E27FC236}">
                    <a16:creationId xmlns="" xmlns:a16="http://schemas.microsoft.com/office/drawing/2014/main" id="{3049D99D-C100-4FC3-901D-F62A0B09181A}"/>
                  </a:ext>
                </a:extLst>
              </p:cNvPr>
              <p:cNvSpPr/>
              <p:nvPr/>
            </p:nvSpPr>
            <p:spPr>
              <a:xfrm>
                <a:off x="7409389" y="3679639"/>
                <a:ext cx="1719298" cy="1719298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9B730EE3-9EA6-4794-93B9-CDA317735ED6}"/>
                </a:ext>
              </a:extLst>
            </p:cNvPr>
            <p:cNvSpPr txBox="1"/>
            <p:nvPr/>
          </p:nvSpPr>
          <p:spPr>
            <a:xfrm>
              <a:off x="6904539" y="5929584"/>
              <a:ext cx="3633119" cy="785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r>
                <a:rPr lang="ru-RU" sz="2400" b="1" baseline="30000" dirty="0" smtClean="0">
                  <a:solidFill>
                    <a:srgbClr val="14907B"/>
                  </a:solidFill>
                  <a:ea typeface="Roboto Cn" pitchFamily="2" charset="0"/>
                </a:rPr>
                <a:t>146 </a:t>
              </a:r>
              <a:r>
                <a:rPr lang="ru-RU" sz="2400" b="1" baseline="30000" dirty="0" err="1">
                  <a:solidFill>
                    <a:srgbClr val="14907B"/>
                  </a:solidFill>
                  <a:ea typeface="Roboto Cn" pitchFamily="2" charset="0"/>
                </a:rPr>
                <a:t>нафар</a:t>
              </a:r>
              <a:r>
                <a:rPr lang="ru-RU" sz="2400" b="1" baseline="30000" dirty="0">
                  <a:solidFill>
                    <a:srgbClr val="14907B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ходим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навбатдан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ташқари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>
                  <a:solidFill>
                    <a:prstClr val="black"/>
                  </a:solidFill>
                  <a:ea typeface="Roboto Cn" pitchFamily="2" charset="0"/>
                </a:rPr>
                <a:t>аттестацияга</a:t>
              </a:r>
              <a:r>
                <a:rPr lang="ru-RU" sz="2400" b="1" baseline="30000" dirty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4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юборилган</a:t>
              </a: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sp>
          <p:nvSpPr>
            <p:cNvPr id="66" name="Rectangle: Rounded Corners 7">
              <a:extLst>
                <a:ext uri="{FF2B5EF4-FFF2-40B4-BE49-F238E27FC236}">
                  <a16:creationId xmlns="" xmlns:a16="http://schemas.microsoft.com/office/drawing/2014/main" id="{8CA6F272-A10F-4A20-A0D5-DF8E64D7F682}"/>
                </a:ext>
              </a:extLst>
            </p:cNvPr>
            <p:cNvSpPr/>
            <p:nvPr/>
          </p:nvSpPr>
          <p:spPr>
            <a:xfrm>
              <a:off x="1433384" y="5823470"/>
              <a:ext cx="4675072" cy="98124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0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67" name="Group 3">
              <a:extLst>
                <a:ext uri="{FF2B5EF4-FFF2-40B4-BE49-F238E27FC236}">
                  <a16:creationId xmlns="" xmlns:a16="http://schemas.microsoft.com/office/drawing/2014/main" id="{19B73D7D-A1F6-424E-A874-B348C22E227E}"/>
                </a:ext>
              </a:extLst>
            </p:cNvPr>
            <p:cNvGrpSpPr/>
            <p:nvPr/>
          </p:nvGrpSpPr>
          <p:grpSpPr>
            <a:xfrm>
              <a:off x="5229117" y="5967281"/>
              <a:ext cx="762165" cy="699514"/>
              <a:chOff x="7233722" y="3503975"/>
              <a:chExt cx="2070628" cy="2070629"/>
            </a:xfrm>
          </p:grpSpPr>
          <p:sp>
            <p:nvSpPr>
              <p:cNvPr id="68" name="Oval 26">
                <a:extLst>
                  <a:ext uri="{FF2B5EF4-FFF2-40B4-BE49-F238E27FC236}">
                    <a16:creationId xmlns="" xmlns:a16="http://schemas.microsoft.com/office/drawing/2014/main" id="{5F84AA78-C7DD-4E7B-B8CC-1C7F8AAD7EB7}"/>
                  </a:ext>
                </a:extLst>
              </p:cNvPr>
              <p:cNvSpPr/>
              <p:nvPr/>
            </p:nvSpPr>
            <p:spPr>
              <a:xfrm>
                <a:off x="7233722" y="3503975"/>
                <a:ext cx="2070628" cy="207062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393700" sx="102000" sy="102000" algn="ctr" rotWithShape="0">
                  <a:prstClr val="black">
                    <a:alpha val="19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Oval 27">
                <a:extLst>
                  <a:ext uri="{FF2B5EF4-FFF2-40B4-BE49-F238E27FC236}">
                    <a16:creationId xmlns="" xmlns:a16="http://schemas.microsoft.com/office/drawing/2014/main" id="{3049D99D-C100-4FC3-901D-F62A0B09181A}"/>
                  </a:ext>
                </a:extLst>
              </p:cNvPr>
              <p:cNvSpPr/>
              <p:nvPr/>
            </p:nvSpPr>
            <p:spPr>
              <a:xfrm>
                <a:off x="7409388" y="3679641"/>
                <a:ext cx="1719299" cy="1719299"/>
              </a:xfrm>
              <a:prstGeom prst="ellips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9B730EE3-9EA6-4794-93B9-CDA317735ED6}"/>
                </a:ext>
              </a:extLst>
            </p:cNvPr>
            <p:cNvSpPr txBox="1"/>
            <p:nvPr/>
          </p:nvSpPr>
          <p:spPr>
            <a:xfrm>
              <a:off x="1629076" y="5992563"/>
              <a:ext cx="3727674" cy="4160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607" eaLnBrk="0" fontAlgn="base" hangingPunct="0">
                <a:lnSpc>
                  <a:spcPct val="150000"/>
                </a:lnSpc>
                <a:spcAft>
                  <a:spcPct val="0"/>
                </a:spcAft>
                <a:defRPr/>
              </a:pPr>
              <a:endParaRPr lang="ru-RU" sz="24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461557" y="6173816"/>
              <a:ext cx="397185" cy="314571"/>
            </a:xfrm>
            <a:prstGeom prst="rect">
              <a:avLst/>
            </a:prstGeom>
          </p:spPr>
        </p:pic>
        <p:sp>
          <p:nvSpPr>
            <p:cNvPr id="1133" name="Прямоугольник 1132"/>
            <p:cNvSpPr/>
            <p:nvPr/>
          </p:nvSpPr>
          <p:spPr>
            <a:xfrm>
              <a:off x="4688666" y="3367666"/>
              <a:ext cx="278723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sz="28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Аниқланган</a:t>
              </a:r>
              <a:r>
                <a:rPr lang="ru-RU" sz="28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8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жами</a:t>
              </a:r>
              <a:r>
                <a:rPr lang="ru-RU" sz="28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800" b="1" baseline="30000" dirty="0">
                  <a:solidFill>
                    <a:prstClr val="black"/>
                  </a:solidFill>
                  <a:ea typeface="Roboto Cn" pitchFamily="2" charset="0"/>
                </a:rPr>
                <a:t>8173 та </a:t>
              </a:r>
              <a:r>
                <a:rPr lang="ru-RU" sz="2800" b="1" baseline="30000" dirty="0" err="1">
                  <a:solidFill>
                    <a:prstClr val="black"/>
                  </a:solidFill>
                  <a:ea typeface="Roboto Cn" pitchFamily="2" charset="0"/>
                </a:rPr>
                <a:t>камчиликдан</a:t>
              </a:r>
              <a:r>
                <a:rPr lang="ru-RU" sz="2800" b="1" baseline="30000" dirty="0">
                  <a:solidFill>
                    <a:prstClr val="black"/>
                  </a:solidFill>
                  <a:ea typeface="Roboto Cn" pitchFamily="2" charset="0"/>
                </a:rPr>
                <a:t> 7520 </a:t>
              </a:r>
              <a:r>
                <a:rPr lang="ru-RU" sz="28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та </a:t>
              </a:r>
              <a:r>
                <a:rPr lang="ru-RU" sz="28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камчилик</a:t>
              </a:r>
              <a:r>
                <a:rPr lang="ru-RU" sz="28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 (92%и) </a:t>
              </a:r>
              <a:r>
                <a:rPr lang="ru-RU" sz="2800" b="1" baseline="30000" dirty="0" err="1" smtClean="0">
                  <a:solidFill>
                    <a:prstClr val="black"/>
                  </a:solidFill>
                  <a:ea typeface="Roboto Cn" pitchFamily="2" charset="0"/>
                </a:rPr>
                <a:t>бартараф</a:t>
              </a:r>
              <a:r>
                <a:rPr lang="ru-RU" sz="2800" b="1" baseline="30000" dirty="0" smtClean="0">
                  <a:solidFill>
                    <a:prstClr val="black"/>
                  </a:solidFill>
                  <a:ea typeface="Roboto Cn" pitchFamily="2" charset="0"/>
                </a:rPr>
                <a:t> </a:t>
              </a:r>
              <a:r>
                <a:rPr lang="ru-RU" sz="2800" b="1" baseline="30000" dirty="0" err="1">
                  <a:solidFill>
                    <a:prstClr val="black"/>
                  </a:solidFill>
                  <a:ea typeface="Roboto Cn" pitchFamily="2" charset="0"/>
                </a:rPr>
                <a:t>этилган</a:t>
              </a:r>
              <a:endParaRPr lang="ru-RU" sz="2800" b="1" baseline="30000" dirty="0">
                <a:solidFill>
                  <a:prstClr val="black"/>
                </a:solidFill>
                <a:ea typeface="Roboto Cn" pitchFamily="2" charset="0"/>
              </a:endParaRPr>
            </a:p>
          </p:txBody>
        </p:sp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197295" y="3460356"/>
              <a:ext cx="560144" cy="560144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765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6888339">
              <a:off x="3444492" y="3525998"/>
              <a:ext cx="492478" cy="282842"/>
            </a:xfrm>
            <a:prstGeom prst="rect">
              <a:avLst/>
            </a:prstGeom>
          </p:spPr>
        </p:pic>
        <p:grpSp>
          <p:nvGrpSpPr>
            <p:cNvPr id="2" name="Группа 1"/>
            <p:cNvGrpSpPr/>
            <p:nvPr/>
          </p:nvGrpSpPr>
          <p:grpSpPr>
            <a:xfrm>
              <a:off x="5400438" y="2517162"/>
              <a:ext cx="1378863" cy="762968"/>
              <a:chOff x="5338596" y="2581067"/>
              <a:chExt cx="1765393" cy="981005"/>
            </a:xfrm>
          </p:grpSpPr>
          <p:pic>
            <p:nvPicPr>
              <p:cNvPr id="1129" name="Рисунок 1128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28854" y="2732724"/>
                <a:ext cx="675135" cy="778071"/>
              </a:xfrm>
              <a:prstGeom prst="rect">
                <a:avLst/>
              </a:prstGeom>
            </p:spPr>
          </p:pic>
          <p:pic>
            <p:nvPicPr>
              <p:cNvPr id="1131" name="Рисунок 1130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8596" y="2581067"/>
                <a:ext cx="1035402" cy="895138"/>
              </a:xfrm>
              <a:prstGeom prst="rect">
                <a:avLst/>
              </a:prstGeom>
            </p:spPr>
          </p:pic>
          <p:pic>
            <p:nvPicPr>
              <p:cNvPr id="1134" name="Рисунок 1133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669404" y="3047435"/>
                <a:ext cx="469228" cy="514637"/>
              </a:xfrm>
              <a:prstGeom prst="rect">
                <a:avLst/>
              </a:prstGeom>
            </p:spPr>
          </p:pic>
        </p:grpSp>
      </p:grpSp>
      <p:sp>
        <p:nvSpPr>
          <p:cNvPr id="12" name="Прямоугольник 11"/>
          <p:cNvSpPr/>
          <p:nvPr/>
        </p:nvSpPr>
        <p:spPr>
          <a:xfrm>
            <a:off x="1516911" y="5691446"/>
            <a:ext cx="3671740" cy="785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b="1" dirty="0" smtClean="0"/>
              <a:t>“</a:t>
            </a:r>
            <a:r>
              <a:rPr lang="ru-RU" sz="1600" b="1" dirty="0" err="1"/>
              <a:t>инсон</a:t>
            </a:r>
            <a:r>
              <a:rPr lang="ru-RU" sz="1600" b="1" dirty="0"/>
              <a:t> </a:t>
            </a:r>
            <a:r>
              <a:rPr lang="ru-RU" sz="1600" b="1" dirty="0" err="1"/>
              <a:t>омили”нинг</a:t>
            </a:r>
            <a:r>
              <a:rPr lang="ru-RU" sz="1600" b="1" dirty="0"/>
              <a:t> </a:t>
            </a:r>
            <a:r>
              <a:rPr lang="ru-RU" sz="1600" b="1" dirty="0" err="1"/>
              <a:t>салбий</a:t>
            </a:r>
            <a:r>
              <a:rPr lang="ru-RU" sz="1600" b="1" dirty="0"/>
              <a:t> </a:t>
            </a:r>
            <a:r>
              <a:rPr lang="ru-RU" sz="1600" b="1" dirty="0" err="1" smtClean="0"/>
              <a:t>таъсири</a:t>
            </a:r>
            <a:r>
              <a:rPr lang="ru-RU" sz="1600" b="1" dirty="0" smtClean="0"/>
              <a:t> 6%га </a:t>
            </a:r>
            <a:r>
              <a:rPr lang="ru-RU" sz="1600" b="1" dirty="0" err="1" smtClean="0"/>
              <a:t>камайган</a:t>
            </a:r>
            <a:endParaRPr lang="ru-RU" sz="1600" b="1" dirty="0"/>
          </a:p>
        </p:txBody>
      </p:sp>
      <p:sp>
        <p:nvSpPr>
          <p:cNvPr id="71" name="Freeform 110">
            <a:extLst>
              <a:ext uri="{FF2B5EF4-FFF2-40B4-BE49-F238E27FC236}">
                <a16:creationId xmlns="" xmlns:a16="http://schemas.microsoft.com/office/drawing/2014/main" id="{4D3DFF99-DA9C-4AD7-820A-88802A600189}"/>
              </a:ext>
            </a:extLst>
          </p:cNvPr>
          <p:cNvSpPr>
            <a:spLocks/>
          </p:cNvSpPr>
          <p:nvPr/>
        </p:nvSpPr>
        <p:spPr bwMode="auto">
          <a:xfrm>
            <a:off x="5391692" y="5970911"/>
            <a:ext cx="437604" cy="300977"/>
          </a:xfrm>
          <a:custGeom>
            <a:avLst/>
            <a:gdLst>
              <a:gd name="T0" fmla="*/ 108 w 113"/>
              <a:gd name="T1" fmla="*/ 6 h 80"/>
              <a:gd name="T2" fmla="*/ 90 w 113"/>
              <a:gd name="T3" fmla="*/ 5 h 80"/>
              <a:gd name="T4" fmla="*/ 89 w 113"/>
              <a:gd name="T5" fmla="*/ 23 h 80"/>
              <a:gd name="T6" fmla="*/ 92 w 113"/>
              <a:gd name="T7" fmla="*/ 26 h 80"/>
              <a:gd name="T8" fmla="*/ 81 w 113"/>
              <a:gd name="T9" fmla="*/ 53 h 80"/>
              <a:gd name="T10" fmla="*/ 73 w 113"/>
              <a:gd name="T11" fmla="*/ 54 h 80"/>
              <a:gd name="T12" fmla="*/ 54 w 113"/>
              <a:gd name="T13" fmla="*/ 31 h 80"/>
              <a:gd name="T14" fmla="*/ 54 w 113"/>
              <a:gd name="T15" fmla="*/ 17 h 80"/>
              <a:gd name="T16" fmla="*/ 39 w 113"/>
              <a:gd name="T17" fmla="*/ 16 h 80"/>
              <a:gd name="T18" fmla="*/ 38 w 113"/>
              <a:gd name="T19" fmla="*/ 31 h 80"/>
              <a:gd name="T20" fmla="*/ 38 w 113"/>
              <a:gd name="T21" fmla="*/ 32 h 80"/>
              <a:gd name="T22" fmla="*/ 20 w 113"/>
              <a:gd name="T23" fmla="*/ 55 h 80"/>
              <a:gd name="T24" fmla="*/ 6 w 113"/>
              <a:gd name="T25" fmla="*/ 56 h 80"/>
              <a:gd name="T26" fmla="*/ 4 w 113"/>
              <a:gd name="T27" fmla="*/ 74 h 80"/>
              <a:gd name="T28" fmla="*/ 22 w 113"/>
              <a:gd name="T29" fmla="*/ 76 h 80"/>
              <a:gd name="T30" fmla="*/ 24 w 113"/>
              <a:gd name="T31" fmla="*/ 58 h 80"/>
              <a:gd name="T32" fmla="*/ 23 w 113"/>
              <a:gd name="T33" fmla="*/ 57 h 80"/>
              <a:gd name="T34" fmla="*/ 41 w 113"/>
              <a:gd name="T35" fmla="*/ 34 h 80"/>
              <a:gd name="T36" fmla="*/ 51 w 113"/>
              <a:gd name="T37" fmla="*/ 33 h 80"/>
              <a:gd name="T38" fmla="*/ 70 w 113"/>
              <a:gd name="T39" fmla="*/ 56 h 80"/>
              <a:gd name="T40" fmla="*/ 70 w 113"/>
              <a:gd name="T41" fmla="*/ 70 h 80"/>
              <a:gd name="T42" fmla="*/ 85 w 113"/>
              <a:gd name="T43" fmla="*/ 72 h 80"/>
              <a:gd name="T44" fmla="*/ 87 w 113"/>
              <a:gd name="T45" fmla="*/ 56 h 80"/>
              <a:gd name="T46" fmla="*/ 84 w 113"/>
              <a:gd name="T47" fmla="*/ 54 h 80"/>
              <a:gd name="T48" fmla="*/ 95 w 113"/>
              <a:gd name="T49" fmla="*/ 27 h 80"/>
              <a:gd name="T50" fmla="*/ 107 w 113"/>
              <a:gd name="T51" fmla="*/ 25 h 80"/>
              <a:gd name="T52" fmla="*/ 108 w 113"/>
              <a:gd name="T53" fmla="*/ 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" h="80">
                <a:moveTo>
                  <a:pt x="108" y="6"/>
                </a:moveTo>
                <a:cubicBezTo>
                  <a:pt x="104" y="1"/>
                  <a:pt x="96" y="0"/>
                  <a:pt x="90" y="5"/>
                </a:cubicBezTo>
                <a:cubicBezTo>
                  <a:pt x="85" y="10"/>
                  <a:pt x="84" y="18"/>
                  <a:pt x="89" y="23"/>
                </a:cubicBezTo>
                <a:cubicBezTo>
                  <a:pt x="90" y="24"/>
                  <a:pt x="91" y="25"/>
                  <a:pt x="92" y="26"/>
                </a:cubicBezTo>
                <a:cubicBezTo>
                  <a:pt x="81" y="53"/>
                  <a:pt x="81" y="53"/>
                  <a:pt x="81" y="53"/>
                </a:cubicBezTo>
                <a:cubicBezTo>
                  <a:pt x="78" y="52"/>
                  <a:pt x="75" y="53"/>
                  <a:pt x="73" y="54"/>
                </a:cubicBezTo>
                <a:cubicBezTo>
                  <a:pt x="54" y="31"/>
                  <a:pt x="54" y="31"/>
                  <a:pt x="54" y="31"/>
                </a:cubicBezTo>
                <a:cubicBezTo>
                  <a:pt x="57" y="28"/>
                  <a:pt x="57" y="21"/>
                  <a:pt x="54" y="17"/>
                </a:cubicBezTo>
                <a:cubicBezTo>
                  <a:pt x="50" y="13"/>
                  <a:pt x="43" y="12"/>
                  <a:pt x="39" y="16"/>
                </a:cubicBezTo>
                <a:cubicBezTo>
                  <a:pt x="34" y="20"/>
                  <a:pt x="34" y="27"/>
                  <a:pt x="38" y="31"/>
                </a:cubicBezTo>
                <a:cubicBezTo>
                  <a:pt x="38" y="31"/>
                  <a:pt x="38" y="32"/>
                  <a:pt x="38" y="32"/>
                </a:cubicBezTo>
                <a:cubicBezTo>
                  <a:pt x="20" y="55"/>
                  <a:pt x="20" y="55"/>
                  <a:pt x="20" y="55"/>
                </a:cubicBezTo>
                <a:cubicBezTo>
                  <a:pt x="16" y="52"/>
                  <a:pt x="10" y="53"/>
                  <a:pt x="6" y="56"/>
                </a:cubicBezTo>
                <a:cubicBezTo>
                  <a:pt x="0" y="61"/>
                  <a:pt x="0" y="69"/>
                  <a:pt x="4" y="74"/>
                </a:cubicBezTo>
                <a:cubicBezTo>
                  <a:pt x="9" y="80"/>
                  <a:pt x="17" y="80"/>
                  <a:pt x="22" y="76"/>
                </a:cubicBezTo>
                <a:cubicBezTo>
                  <a:pt x="28" y="71"/>
                  <a:pt x="28" y="63"/>
                  <a:pt x="24" y="58"/>
                </a:cubicBezTo>
                <a:cubicBezTo>
                  <a:pt x="23" y="57"/>
                  <a:pt x="23" y="57"/>
                  <a:pt x="23" y="57"/>
                </a:cubicBezTo>
                <a:cubicBezTo>
                  <a:pt x="41" y="34"/>
                  <a:pt x="41" y="34"/>
                  <a:pt x="41" y="34"/>
                </a:cubicBezTo>
                <a:cubicBezTo>
                  <a:pt x="44" y="36"/>
                  <a:pt x="48" y="35"/>
                  <a:pt x="51" y="33"/>
                </a:cubicBezTo>
                <a:cubicBezTo>
                  <a:pt x="70" y="56"/>
                  <a:pt x="70" y="56"/>
                  <a:pt x="70" y="56"/>
                </a:cubicBezTo>
                <a:cubicBezTo>
                  <a:pt x="67" y="60"/>
                  <a:pt x="67" y="66"/>
                  <a:pt x="70" y="70"/>
                </a:cubicBezTo>
                <a:cubicBezTo>
                  <a:pt x="74" y="75"/>
                  <a:pt x="81" y="75"/>
                  <a:pt x="85" y="72"/>
                </a:cubicBezTo>
                <a:cubicBezTo>
                  <a:pt x="90" y="68"/>
                  <a:pt x="90" y="61"/>
                  <a:pt x="87" y="56"/>
                </a:cubicBezTo>
                <a:cubicBezTo>
                  <a:pt x="86" y="56"/>
                  <a:pt x="85" y="55"/>
                  <a:pt x="84" y="54"/>
                </a:cubicBezTo>
                <a:cubicBezTo>
                  <a:pt x="95" y="27"/>
                  <a:pt x="95" y="27"/>
                  <a:pt x="95" y="27"/>
                </a:cubicBezTo>
                <a:cubicBezTo>
                  <a:pt x="99" y="28"/>
                  <a:pt x="103" y="27"/>
                  <a:pt x="107" y="25"/>
                </a:cubicBezTo>
                <a:cubicBezTo>
                  <a:pt x="112" y="20"/>
                  <a:pt x="113" y="12"/>
                  <a:pt x="108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US" sz="1867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19315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: Rounded Corners 7">
            <a:extLst>
              <a:ext uri="{FF2B5EF4-FFF2-40B4-BE49-F238E27FC236}">
                <a16:creationId xmlns="" xmlns:a16="http://schemas.microsoft.com/office/drawing/2014/main" id="{8CA6F272-A10F-4A20-A0D5-DF8E64D7F682}"/>
              </a:ext>
            </a:extLst>
          </p:cNvPr>
          <p:cNvSpPr/>
          <p:nvPr/>
        </p:nvSpPr>
        <p:spPr>
          <a:xfrm>
            <a:off x="153959" y="99797"/>
            <a:ext cx="8303741" cy="17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607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7CEEBE7C-340F-4C55-911E-C1A3119B713E}"/>
              </a:ext>
            </a:extLst>
          </p:cNvPr>
          <p:cNvSpPr txBox="1"/>
          <p:nvPr/>
        </p:nvSpPr>
        <p:spPr>
          <a:xfrm>
            <a:off x="244928" y="231973"/>
            <a:ext cx="8069802" cy="1618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607" eaLnBrk="0" fontAlgn="base" hangingPunct="0">
              <a:lnSpc>
                <a:spcPct val="120000"/>
              </a:lnSpc>
              <a:spcAft>
                <a:spcPct val="0"/>
              </a:spcAft>
            </a:pPr>
            <a:r>
              <a:rPr lang="uz-Cyrl-UZ" sz="2400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2017-2020-йилларда Инспекция </a:t>
            </a:r>
            <a:r>
              <a:rPr lang="uz-Cyrl-UZ" sz="2400" b="1" baseline="30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томонидан аниқланган камчиликларни бартараф этиш юзасидан берилган кўрсатмаларга асосан ҳамда носоз ҳаракатдаги </a:t>
            </a:r>
            <a:r>
              <a:rPr lang="uz-Cyrl-UZ" sz="2400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таркиб ва техник воситаларга </a:t>
            </a:r>
            <a:r>
              <a:rPr lang="uz-Cyrl-UZ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қўйилган тақиқлар сабабли </a:t>
            </a:r>
            <a:r>
              <a:rPr lang="uz-Cyrl-UZ" sz="24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uz-Cyrl-UZ" sz="24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uz-Cyrl-UZ" sz="2400" b="1" baseline="30000" dirty="0" smtClean="0">
                <a:latin typeface="Cambria" panose="02040503050406030204" pitchFamily="18" charset="0"/>
                <a:ea typeface="Cambria" panose="02040503050406030204" pitchFamily="18" charset="0"/>
              </a:rPr>
              <a:t>биргина</a:t>
            </a:r>
            <a:r>
              <a:rPr lang="uz-Cyrl-UZ" sz="2400" b="1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uz-Cyrl-UZ" sz="2400" b="1" baseline="30000" dirty="0" smtClean="0">
                <a:solidFill>
                  <a:schemeClr val="accent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“Навоий кон-металлургия комбинати” ДК</a:t>
            </a:r>
            <a:r>
              <a:rPr lang="uz-Cyrl-UZ" sz="2400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да </a:t>
            </a:r>
            <a:r>
              <a:rPr lang="uz-Cyrl-UZ" sz="2400" b="1" baseline="30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қуйидаги ишлар амалга </a:t>
            </a:r>
            <a:r>
              <a:rPr lang="uz-Cyrl-UZ" sz="2400" b="1" baseline="30000" dirty="0" smtClean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оширилган:</a:t>
            </a:r>
            <a:endParaRPr lang="ru-RU" sz="2400" b="1" baseline="300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9485" t="11309" r="29882" b="11507"/>
          <a:stretch/>
        </p:blipFill>
        <p:spPr>
          <a:xfrm>
            <a:off x="9832672" y="931970"/>
            <a:ext cx="2180756" cy="307759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9301" t="9854" r="30630" b="15119"/>
          <a:stretch/>
        </p:blipFill>
        <p:spPr>
          <a:xfrm>
            <a:off x="9316736" y="2278578"/>
            <a:ext cx="2192785" cy="307759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73042" y="2112930"/>
            <a:ext cx="9835787" cy="4629353"/>
            <a:chOff x="273042" y="2112930"/>
            <a:chExt cx="9835787" cy="4629353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273042" y="2112930"/>
              <a:ext cx="9835787" cy="4629353"/>
              <a:chOff x="300382" y="2350385"/>
              <a:chExt cx="9101069" cy="4029181"/>
            </a:xfrm>
          </p:grpSpPr>
          <p:grpSp>
            <p:nvGrpSpPr>
              <p:cNvPr id="63" name="Группа 62"/>
              <p:cNvGrpSpPr/>
              <p:nvPr/>
            </p:nvGrpSpPr>
            <p:grpSpPr>
              <a:xfrm>
                <a:off x="300382" y="2350385"/>
                <a:ext cx="9101069" cy="4029181"/>
                <a:chOff x="477936" y="1483975"/>
                <a:chExt cx="11218764" cy="5159032"/>
              </a:xfrm>
            </p:grpSpPr>
            <p:sp>
              <p:nvSpPr>
                <p:cNvPr id="65" name="Freeform: Shape 36">
                  <a:extLst>
                    <a:ext uri="{FF2B5EF4-FFF2-40B4-BE49-F238E27FC236}">
                      <a16:creationId xmlns="" xmlns:a16="http://schemas.microsoft.com/office/drawing/2014/main" id="{6FBE6A18-DD07-4DB7-9FDF-55BA38F8B94C}"/>
                    </a:ext>
                  </a:extLst>
                </p:cNvPr>
                <p:cNvSpPr/>
                <p:nvPr/>
              </p:nvSpPr>
              <p:spPr>
                <a:xfrm rot="16200000" flipH="1">
                  <a:off x="10035431" y="3996581"/>
                  <a:ext cx="1543050" cy="1779489"/>
                </a:xfrm>
                <a:custGeom>
                  <a:avLst/>
                  <a:gdLst>
                    <a:gd name="connsiteX0" fmla="*/ 0 w 3873702"/>
                    <a:gd name="connsiteY0" fmla="*/ 2530414 h 4467263"/>
                    <a:gd name="connsiteX1" fmla="*/ 1546508 w 3873702"/>
                    <a:gd name="connsiteY1" fmla="*/ 632915 h 4467263"/>
                    <a:gd name="connsiteX2" fmla="*/ 1572019 w 3873702"/>
                    <a:gd name="connsiteY2" fmla="*/ 629022 h 4467263"/>
                    <a:gd name="connsiteX3" fmla="*/ 1936851 w 3873702"/>
                    <a:gd name="connsiteY3" fmla="*/ 0 h 4467263"/>
                    <a:gd name="connsiteX4" fmla="*/ 2301684 w 3873702"/>
                    <a:gd name="connsiteY4" fmla="*/ 629022 h 4467263"/>
                    <a:gd name="connsiteX5" fmla="*/ 2327194 w 3873702"/>
                    <a:gd name="connsiteY5" fmla="*/ 632915 h 4467263"/>
                    <a:gd name="connsiteX6" fmla="*/ 3873702 w 3873702"/>
                    <a:gd name="connsiteY6" fmla="*/ 2530414 h 4467263"/>
                    <a:gd name="connsiteX7" fmla="*/ 1936851 w 3873702"/>
                    <a:gd name="connsiteY7" fmla="*/ 4467263 h 4467263"/>
                    <a:gd name="connsiteX8" fmla="*/ 0 w 3873702"/>
                    <a:gd name="connsiteY8" fmla="*/ 2530414 h 4467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73702" h="4467263">
                      <a:moveTo>
                        <a:pt x="0" y="2530414"/>
                      </a:moveTo>
                      <a:cubicBezTo>
                        <a:pt x="0" y="1594434"/>
                        <a:pt x="663918" y="813519"/>
                        <a:pt x="1546508" y="632915"/>
                      </a:cubicBezTo>
                      <a:lnTo>
                        <a:pt x="1572019" y="629022"/>
                      </a:lnTo>
                      <a:lnTo>
                        <a:pt x="1936851" y="0"/>
                      </a:lnTo>
                      <a:lnTo>
                        <a:pt x="2301684" y="629022"/>
                      </a:lnTo>
                      <a:lnTo>
                        <a:pt x="2327194" y="632915"/>
                      </a:lnTo>
                      <a:cubicBezTo>
                        <a:pt x="3209784" y="813519"/>
                        <a:pt x="3873702" y="1594434"/>
                        <a:pt x="3873702" y="2530414"/>
                      </a:cubicBezTo>
                      <a:cubicBezTo>
                        <a:pt x="3873702" y="3600106"/>
                        <a:pt x="3006544" y="4467263"/>
                        <a:pt x="1936851" y="4467263"/>
                      </a:cubicBezTo>
                      <a:cubicBezTo>
                        <a:pt x="867158" y="4467263"/>
                        <a:pt x="0" y="3600106"/>
                        <a:pt x="0" y="2530414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ffectLst>
                  <a:outerShdw blurRad="393700" sx="102000" sy="102000" algn="ctr" rotWithShape="0">
                    <a:prstClr val="black">
                      <a:alpha val="1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 defTabSz="913607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1" name="Группа 70"/>
                <p:cNvGrpSpPr/>
                <p:nvPr/>
              </p:nvGrpSpPr>
              <p:grpSpPr>
                <a:xfrm>
                  <a:off x="477936" y="1483975"/>
                  <a:ext cx="11087856" cy="5159032"/>
                  <a:chOff x="477936" y="1483975"/>
                  <a:chExt cx="11087856" cy="5159032"/>
                </a:xfrm>
              </p:grpSpPr>
              <p:sp>
                <p:nvSpPr>
                  <p:cNvPr id="72" name="Freeform: Shape 13">
                    <a:extLst>
                      <a:ext uri="{FF2B5EF4-FFF2-40B4-BE49-F238E27FC236}">
                        <a16:creationId xmlns="" xmlns:a16="http://schemas.microsoft.com/office/drawing/2014/main" id="{30E9A411-7D3F-48A7-81A1-E78948C2EB8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96156" y="1405781"/>
                    <a:ext cx="1543050" cy="1779489"/>
                  </a:xfrm>
                  <a:custGeom>
                    <a:avLst/>
                    <a:gdLst>
                      <a:gd name="connsiteX0" fmla="*/ 0 w 3873702"/>
                      <a:gd name="connsiteY0" fmla="*/ 2530414 h 4467263"/>
                      <a:gd name="connsiteX1" fmla="*/ 1546508 w 3873702"/>
                      <a:gd name="connsiteY1" fmla="*/ 632915 h 4467263"/>
                      <a:gd name="connsiteX2" fmla="*/ 1572019 w 3873702"/>
                      <a:gd name="connsiteY2" fmla="*/ 629022 h 4467263"/>
                      <a:gd name="connsiteX3" fmla="*/ 1936851 w 3873702"/>
                      <a:gd name="connsiteY3" fmla="*/ 0 h 4467263"/>
                      <a:gd name="connsiteX4" fmla="*/ 2301684 w 3873702"/>
                      <a:gd name="connsiteY4" fmla="*/ 629022 h 4467263"/>
                      <a:gd name="connsiteX5" fmla="*/ 2327194 w 3873702"/>
                      <a:gd name="connsiteY5" fmla="*/ 632915 h 4467263"/>
                      <a:gd name="connsiteX6" fmla="*/ 3873702 w 3873702"/>
                      <a:gd name="connsiteY6" fmla="*/ 2530414 h 4467263"/>
                      <a:gd name="connsiteX7" fmla="*/ 1936851 w 3873702"/>
                      <a:gd name="connsiteY7" fmla="*/ 4467263 h 4467263"/>
                      <a:gd name="connsiteX8" fmla="*/ 0 w 3873702"/>
                      <a:gd name="connsiteY8" fmla="*/ 2530414 h 446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3702" h="4467263">
                        <a:moveTo>
                          <a:pt x="0" y="2530414"/>
                        </a:moveTo>
                        <a:cubicBezTo>
                          <a:pt x="0" y="1594434"/>
                          <a:pt x="663918" y="813519"/>
                          <a:pt x="1546508" y="632915"/>
                        </a:cubicBezTo>
                        <a:lnTo>
                          <a:pt x="1572019" y="629022"/>
                        </a:lnTo>
                        <a:lnTo>
                          <a:pt x="1936851" y="0"/>
                        </a:lnTo>
                        <a:lnTo>
                          <a:pt x="2301684" y="629022"/>
                        </a:lnTo>
                        <a:lnTo>
                          <a:pt x="2327194" y="632915"/>
                        </a:lnTo>
                        <a:cubicBezTo>
                          <a:pt x="3209784" y="813519"/>
                          <a:pt x="3873702" y="1594434"/>
                          <a:pt x="3873702" y="2530414"/>
                        </a:cubicBezTo>
                        <a:cubicBezTo>
                          <a:pt x="3873702" y="3600106"/>
                          <a:pt x="3006544" y="4467263"/>
                          <a:pt x="1936851" y="4467263"/>
                        </a:cubicBezTo>
                        <a:cubicBezTo>
                          <a:pt x="867158" y="4467263"/>
                          <a:pt x="0" y="3600106"/>
                          <a:pt x="0" y="253041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ffectLst>
                    <a:outerShdw blurRad="393700" sx="102000" sy="102000" algn="ctr" rotWithShape="0">
                      <a:prstClr val="black">
                        <a:alpha val="1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3" name="Freeform: Shape 22">
                    <a:extLst>
                      <a:ext uri="{FF2B5EF4-FFF2-40B4-BE49-F238E27FC236}">
                        <a16:creationId xmlns="" xmlns:a16="http://schemas.microsoft.com/office/drawing/2014/main" id="{2D9A5915-B655-46D6-A112-661AA5EAE7C4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039443" y="1405781"/>
                    <a:ext cx="1543050" cy="1779489"/>
                  </a:xfrm>
                  <a:custGeom>
                    <a:avLst/>
                    <a:gdLst>
                      <a:gd name="connsiteX0" fmla="*/ 0 w 3873702"/>
                      <a:gd name="connsiteY0" fmla="*/ 2530414 h 4467263"/>
                      <a:gd name="connsiteX1" fmla="*/ 1546508 w 3873702"/>
                      <a:gd name="connsiteY1" fmla="*/ 632915 h 4467263"/>
                      <a:gd name="connsiteX2" fmla="*/ 1572019 w 3873702"/>
                      <a:gd name="connsiteY2" fmla="*/ 629022 h 4467263"/>
                      <a:gd name="connsiteX3" fmla="*/ 1936851 w 3873702"/>
                      <a:gd name="connsiteY3" fmla="*/ 0 h 4467263"/>
                      <a:gd name="connsiteX4" fmla="*/ 2301684 w 3873702"/>
                      <a:gd name="connsiteY4" fmla="*/ 629022 h 4467263"/>
                      <a:gd name="connsiteX5" fmla="*/ 2327194 w 3873702"/>
                      <a:gd name="connsiteY5" fmla="*/ 632915 h 4467263"/>
                      <a:gd name="connsiteX6" fmla="*/ 3873702 w 3873702"/>
                      <a:gd name="connsiteY6" fmla="*/ 2530414 h 4467263"/>
                      <a:gd name="connsiteX7" fmla="*/ 1936851 w 3873702"/>
                      <a:gd name="connsiteY7" fmla="*/ 4467263 h 4467263"/>
                      <a:gd name="connsiteX8" fmla="*/ 0 w 3873702"/>
                      <a:gd name="connsiteY8" fmla="*/ 2530414 h 446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3702" h="4467263">
                        <a:moveTo>
                          <a:pt x="0" y="2530414"/>
                        </a:moveTo>
                        <a:cubicBezTo>
                          <a:pt x="0" y="1594434"/>
                          <a:pt x="663918" y="813519"/>
                          <a:pt x="1546508" y="632915"/>
                        </a:cubicBezTo>
                        <a:lnTo>
                          <a:pt x="1572019" y="629022"/>
                        </a:lnTo>
                        <a:lnTo>
                          <a:pt x="1936851" y="0"/>
                        </a:lnTo>
                        <a:lnTo>
                          <a:pt x="2301684" y="629022"/>
                        </a:lnTo>
                        <a:lnTo>
                          <a:pt x="2327194" y="632915"/>
                        </a:lnTo>
                        <a:cubicBezTo>
                          <a:pt x="3209784" y="813519"/>
                          <a:pt x="3873702" y="1594434"/>
                          <a:pt x="3873702" y="2530414"/>
                        </a:cubicBezTo>
                        <a:cubicBezTo>
                          <a:pt x="3873702" y="3600106"/>
                          <a:pt x="3006544" y="4467263"/>
                          <a:pt x="1936851" y="4467263"/>
                        </a:cubicBezTo>
                        <a:cubicBezTo>
                          <a:pt x="867158" y="4467263"/>
                          <a:pt x="0" y="3600106"/>
                          <a:pt x="0" y="2530414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>
                    <a:outerShdw blurRad="393700" sx="102000" sy="102000" algn="ctr" rotWithShape="0">
                      <a:prstClr val="black">
                        <a:alpha val="1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4" name="Oval 23">
                    <a:extLst>
                      <a:ext uri="{FF2B5EF4-FFF2-40B4-BE49-F238E27FC236}">
                        <a16:creationId xmlns="" xmlns:a16="http://schemas.microsoft.com/office/drawing/2014/main" id="{9AC5E425-CB7A-47D2-BCCE-F35905ED6781}"/>
                      </a:ext>
                    </a:extLst>
                  </p:cNvPr>
                  <p:cNvSpPr/>
                  <p:nvPr/>
                </p:nvSpPr>
                <p:spPr>
                  <a:xfrm>
                    <a:off x="4052131" y="1654907"/>
                    <a:ext cx="1281235" cy="12812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5" name="Freeform: Shape 25">
                    <a:extLst>
                      <a:ext uri="{FF2B5EF4-FFF2-40B4-BE49-F238E27FC236}">
                        <a16:creationId xmlns="" xmlns:a16="http://schemas.microsoft.com/office/drawing/2014/main" id="{0BC3A872-641F-4A60-9519-C1666E2899B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521938" y="1365755"/>
                    <a:ext cx="1543050" cy="1779489"/>
                  </a:xfrm>
                  <a:custGeom>
                    <a:avLst/>
                    <a:gdLst>
                      <a:gd name="connsiteX0" fmla="*/ 0 w 3873702"/>
                      <a:gd name="connsiteY0" fmla="*/ 2530414 h 4467263"/>
                      <a:gd name="connsiteX1" fmla="*/ 1546508 w 3873702"/>
                      <a:gd name="connsiteY1" fmla="*/ 632915 h 4467263"/>
                      <a:gd name="connsiteX2" fmla="*/ 1572019 w 3873702"/>
                      <a:gd name="connsiteY2" fmla="*/ 629022 h 4467263"/>
                      <a:gd name="connsiteX3" fmla="*/ 1936851 w 3873702"/>
                      <a:gd name="connsiteY3" fmla="*/ 0 h 4467263"/>
                      <a:gd name="connsiteX4" fmla="*/ 2301684 w 3873702"/>
                      <a:gd name="connsiteY4" fmla="*/ 629022 h 4467263"/>
                      <a:gd name="connsiteX5" fmla="*/ 2327194 w 3873702"/>
                      <a:gd name="connsiteY5" fmla="*/ 632915 h 4467263"/>
                      <a:gd name="connsiteX6" fmla="*/ 3873702 w 3873702"/>
                      <a:gd name="connsiteY6" fmla="*/ 2530414 h 4467263"/>
                      <a:gd name="connsiteX7" fmla="*/ 1936851 w 3873702"/>
                      <a:gd name="connsiteY7" fmla="*/ 4467263 h 4467263"/>
                      <a:gd name="connsiteX8" fmla="*/ 0 w 3873702"/>
                      <a:gd name="connsiteY8" fmla="*/ 2530414 h 446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3702" h="4467263">
                        <a:moveTo>
                          <a:pt x="0" y="2530414"/>
                        </a:moveTo>
                        <a:cubicBezTo>
                          <a:pt x="0" y="1594434"/>
                          <a:pt x="663918" y="813519"/>
                          <a:pt x="1546508" y="632915"/>
                        </a:cubicBezTo>
                        <a:lnTo>
                          <a:pt x="1572019" y="629022"/>
                        </a:lnTo>
                        <a:lnTo>
                          <a:pt x="1936851" y="0"/>
                        </a:lnTo>
                        <a:lnTo>
                          <a:pt x="2301684" y="629022"/>
                        </a:lnTo>
                        <a:lnTo>
                          <a:pt x="2327194" y="632915"/>
                        </a:lnTo>
                        <a:cubicBezTo>
                          <a:pt x="3209784" y="813519"/>
                          <a:pt x="3873702" y="1594434"/>
                          <a:pt x="3873702" y="2530414"/>
                        </a:cubicBezTo>
                        <a:cubicBezTo>
                          <a:pt x="3873702" y="3600106"/>
                          <a:pt x="3006544" y="4467263"/>
                          <a:pt x="1936851" y="4467263"/>
                        </a:cubicBezTo>
                        <a:cubicBezTo>
                          <a:pt x="867158" y="4467263"/>
                          <a:pt x="0" y="3600106"/>
                          <a:pt x="0" y="2530414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  <a:effectLst>
                    <a:outerShdw blurRad="393700" sx="102000" sy="102000" algn="ctr" rotWithShape="0">
                      <a:prstClr val="black">
                        <a:alpha val="1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6" name="Oval 26">
                    <a:extLst>
                      <a:ext uri="{FF2B5EF4-FFF2-40B4-BE49-F238E27FC236}">
                        <a16:creationId xmlns="" xmlns:a16="http://schemas.microsoft.com/office/drawing/2014/main" id="{EB28181F-F660-48BA-999C-F41912A018C9}"/>
                      </a:ext>
                    </a:extLst>
                  </p:cNvPr>
                  <p:cNvSpPr/>
                  <p:nvPr/>
                </p:nvSpPr>
                <p:spPr>
                  <a:xfrm>
                    <a:off x="7537260" y="1621360"/>
                    <a:ext cx="1281234" cy="1281237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7" name="Oval 37">
                    <a:extLst>
                      <a:ext uri="{FF2B5EF4-FFF2-40B4-BE49-F238E27FC236}">
                        <a16:creationId xmlns="" xmlns:a16="http://schemas.microsoft.com/office/drawing/2014/main" id="{07ECFAD9-0682-4CC1-A64F-644AFB638891}"/>
                      </a:ext>
                    </a:extLst>
                  </p:cNvPr>
                  <p:cNvSpPr/>
                  <p:nvPr/>
                </p:nvSpPr>
                <p:spPr>
                  <a:xfrm flipH="1">
                    <a:off x="10284557" y="4245707"/>
                    <a:ext cx="1281235" cy="12812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8" name="Freeform: Shape 34">
                    <a:extLst>
                      <a:ext uri="{FF2B5EF4-FFF2-40B4-BE49-F238E27FC236}">
                        <a16:creationId xmlns="" xmlns:a16="http://schemas.microsoft.com/office/drawing/2014/main" id="{CC09658F-DC82-4864-9D7D-B561C17EA1A5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6592143" y="3996581"/>
                    <a:ext cx="1543050" cy="1779489"/>
                  </a:xfrm>
                  <a:custGeom>
                    <a:avLst/>
                    <a:gdLst>
                      <a:gd name="connsiteX0" fmla="*/ 0 w 3873702"/>
                      <a:gd name="connsiteY0" fmla="*/ 2530414 h 4467263"/>
                      <a:gd name="connsiteX1" fmla="*/ 1546508 w 3873702"/>
                      <a:gd name="connsiteY1" fmla="*/ 632915 h 4467263"/>
                      <a:gd name="connsiteX2" fmla="*/ 1572019 w 3873702"/>
                      <a:gd name="connsiteY2" fmla="*/ 629022 h 4467263"/>
                      <a:gd name="connsiteX3" fmla="*/ 1936851 w 3873702"/>
                      <a:gd name="connsiteY3" fmla="*/ 0 h 4467263"/>
                      <a:gd name="connsiteX4" fmla="*/ 2301684 w 3873702"/>
                      <a:gd name="connsiteY4" fmla="*/ 629022 h 4467263"/>
                      <a:gd name="connsiteX5" fmla="*/ 2327194 w 3873702"/>
                      <a:gd name="connsiteY5" fmla="*/ 632915 h 4467263"/>
                      <a:gd name="connsiteX6" fmla="*/ 3873702 w 3873702"/>
                      <a:gd name="connsiteY6" fmla="*/ 2530414 h 4467263"/>
                      <a:gd name="connsiteX7" fmla="*/ 1936851 w 3873702"/>
                      <a:gd name="connsiteY7" fmla="*/ 4467263 h 4467263"/>
                      <a:gd name="connsiteX8" fmla="*/ 0 w 3873702"/>
                      <a:gd name="connsiteY8" fmla="*/ 2530414 h 446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3702" h="4467263">
                        <a:moveTo>
                          <a:pt x="0" y="2530414"/>
                        </a:moveTo>
                        <a:cubicBezTo>
                          <a:pt x="0" y="1594434"/>
                          <a:pt x="663918" y="813519"/>
                          <a:pt x="1546508" y="632915"/>
                        </a:cubicBezTo>
                        <a:lnTo>
                          <a:pt x="1572019" y="629022"/>
                        </a:lnTo>
                        <a:lnTo>
                          <a:pt x="1936851" y="0"/>
                        </a:lnTo>
                        <a:lnTo>
                          <a:pt x="2301684" y="629022"/>
                        </a:lnTo>
                        <a:lnTo>
                          <a:pt x="2327194" y="632915"/>
                        </a:lnTo>
                        <a:cubicBezTo>
                          <a:pt x="3209784" y="813519"/>
                          <a:pt x="3873702" y="1594434"/>
                          <a:pt x="3873702" y="2530414"/>
                        </a:cubicBezTo>
                        <a:cubicBezTo>
                          <a:pt x="3873702" y="3600106"/>
                          <a:pt x="3006544" y="4467263"/>
                          <a:pt x="1936851" y="4467263"/>
                        </a:cubicBezTo>
                        <a:cubicBezTo>
                          <a:pt x="867158" y="4467263"/>
                          <a:pt x="0" y="3600106"/>
                          <a:pt x="0" y="2530414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  <a:effectLst>
                    <a:outerShdw blurRad="393700" sx="102000" sy="102000" algn="ctr" rotWithShape="0">
                      <a:prstClr val="black">
                        <a:alpha val="1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79" name="Oval 35">
                    <a:extLst>
                      <a:ext uri="{FF2B5EF4-FFF2-40B4-BE49-F238E27FC236}">
                        <a16:creationId xmlns="" xmlns:a16="http://schemas.microsoft.com/office/drawing/2014/main" id="{AD905185-8584-4D95-910E-42B8AED5727F}"/>
                      </a:ext>
                    </a:extLst>
                  </p:cNvPr>
                  <p:cNvSpPr/>
                  <p:nvPr/>
                </p:nvSpPr>
                <p:spPr>
                  <a:xfrm flipH="1">
                    <a:off x="6841270" y="4245707"/>
                    <a:ext cx="1281235" cy="12812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0" name="Freeform: Shape 32">
                    <a:extLst>
                      <a:ext uri="{FF2B5EF4-FFF2-40B4-BE49-F238E27FC236}">
                        <a16:creationId xmlns="" xmlns:a16="http://schemas.microsoft.com/office/drawing/2014/main" id="{5AE02BA5-12B3-4349-B05C-741E941F7EB8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3148856" y="3996581"/>
                    <a:ext cx="1543050" cy="1779489"/>
                  </a:xfrm>
                  <a:custGeom>
                    <a:avLst/>
                    <a:gdLst>
                      <a:gd name="connsiteX0" fmla="*/ 0 w 3873702"/>
                      <a:gd name="connsiteY0" fmla="*/ 2530414 h 4467263"/>
                      <a:gd name="connsiteX1" fmla="*/ 1546508 w 3873702"/>
                      <a:gd name="connsiteY1" fmla="*/ 632915 h 4467263"/>
                      <a:gd name="connsiteX2" fmla="*/ 1572019 w 3873702"/>
                      <a:gd name="connsiteY2" fmla="*/ 629022 h 4467263"/>
                      <a:gd name="connsiteX3" fmla="*/ 1936851 w 3873702"/>
                      <a:gd name="connsiteY3" fmla="*/ 0 h 4467263"/>
                      <a:gd name="connsiteX4" fmla="*/ 2301684 w 3873702"/>
                      <a:gd name="connsiteY4" fmla="*/ 629022 h 4467263"/>
                      <a:gd name="connsiteX5" fmla="*/ 2327194 w 3873702"/>
                      <a:gd name="connsiteY5" fmla="*/ 632915 h 4467263"/>
                      <a:gd name="connsiteX6" fmla="*/ 3873702 w 3873702"/>
                      <a:gd name="connsiteY6" fmla="*/ 2530414 h 4467263"/>
                      <a:gd name="connsiteX7" fmla="*/ 1936851 w 3873702"/>
                      <a:gd name="connsiteY7" fmla="*/ 4467263 h 4467263"/>
                      <a:gd name="connsiteX8" fmla="*/ 0 w 3873702"/>
                      <a:gd name="connsiteY8" fmla="*/ 2530414 h 4467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873702" h="4467263">
                        <a:moveTo>
                          <a:pt x="0" y="2530414"/>
                        </a:moveTo>
                        <a:cubicBezTo>
                          <a:pt x="0" y="1594434"/>
                          <a:pt x="663918" y="813519"/>
                          <a:pt x="1546508" y="632915"/>
                        </a:cubicBezTo>
                        <a:lnTo>
                          <a:pt x="1572019" y="629022"/>
                        </a:lnTo>
                        <a:lnTo>
                          <a:pt x="1936851" y="0"/>
                        </a:lnTo>
                        <a:lnTo>
                          <a:pt x="2301684" y="629022"/>
                        </a:lnTo>
                        <a:lnTo>
                          <a:pt x="2327194" y="632915"/>
                        </a:lnTo>
                        <a:cubicBezTo>
                          <a:pt x="3209784" y="813519"/>
                          <a:pt x="3873702" y="1594434"/>
                          <a:pt x="3873702" y="2530414"/>
                        </a:cubicBezTo>
                        <a:cubicBezTo>
                          <a:pt x="3873702" y="3600106"/>
                          <a:pt x="3006544" y="4467263"/>
                          <a:pt x="1936851" y="4467263"/>
                        </a:cubicBezTo>
                        <a:cubicBezTo>
                          <a:pt x="867158" y="4467263"/>
                          <a:pt x="0" y="3600106"/>
                          <a:pt x="0" y="2530414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  <a:effectLst>
                    <a:outerShdw blurRad="393700" sx="102000" sy="102000" algn="ctr" rotWithShape="0">
                      <a:prstClr val="black">
                        <a:alpha val="19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2" name="Oval 33">
                    <a:extLst>
                      <a:ext uri="{FF2B5EF4-FFF2-40B4-BE49-F238E27FC236}">
                        <a16:creationId xmlns="" xmlns:a16="http://schemas.microsoft.com/office/drawing/2014/main" id="{CCEACFCB-5178-4D3C-A00C-E045635B7B45}"/>
                      </a:ext>
                    </a:extLst>
                  </p:cNvPr>
                  <p:cNvSpPr/>
                  <p:nvPr/>
                </p:nvSpPr>
                <p:spPr>
                  <a:xfrm flipH="1">
                    <a:off x="3397982" y="4245707"/>
                    <a:ext cx="1281235" cy="1281236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83" name="Straight Connector 39">
                    <a:extLst>
                      <a:ext uri="{FF2B5EF4-FFF2-40B4-BE49-F238E27FC236}">
                        <a16:creationId xmlns="" xmlns:a16="http://schemas.microsoft.com/office/drawing/2014/main" id="{33E61A4A-2380-4489-B35B-1ED1CDF947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400300" y="2295525"/>
                    <a:ext cx="1409700" cy="0"/>
                  </a:xfrm>
                  <a:prstGeom prst="line">
                    <a:avLst/>
                  </a:prstGeom>
                  <a:ln w="28575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40">
                    <a:extLst>
                      <a:ext uri="{FF2B5EF4-FFF2-40B4-BE49-F238E27FC236}">
                        <a16:creationId xmlns="" xmlns:a16="http://schemas.microsoft.com/office/drawing/2014/main" id="{34C96C7A-1B6B-4A9C-8667-2FF3C394E241}"/>
                      </a:ext>
                    </a:extLst>
                  </p:cNvPr>
                  <p:cNvCxnSpPr/>
                  <p:nvPr/>
                </p:nvCxnSpPr>
                <p:spPr>
                  <a:xfrm>
                    <a:off x="5810250" y="2295525"/>
                    <a:ext cx="1409700" cy="0"/>
                  </a:xfrm>
                  <a:prstGeom prst="line">
                    <a:avLst/>
                  </a:prstGeom>
                  <a:ln w="28575">
                    <a:solidFill>
                      <a:schemeClr val="accent2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41">
                    <a:extLst>
                      <a:ext uri="{FF2B5EF4-FFF2-40B4-BE49-F238E27FC236}">
                        <a16:creationId xmlns="" xmlns:a16="http://schemas.microsoft.com/office/drawing/2014/main" id="{B3B7F62F-7731-4E8A-93BE-69B0F5C2B8C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967288" y="4886325"/>
                    <a:ext cx="1409700" cy="0"/>
                  </a:xfrm>
                  <a:prstGeom prst="line">
                    <a:avLst/>
                  </a:prstGeom>
                  <a:ln w="28575"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42">
                    <a:extLst>
                      <a:ext uri="{FF2B5EF4-FFF2-40B4-BE49-F238E27FC236}">
                        <a16:creationId xmlns="" xmlns:a16="http://schemas.microsoft.com/office/drawing/2014/main" id="{FBC41C4D-3DC2-4C02-A6BA-6752DD9B85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86763" y="4886325"/>
                    <a:ext cx="1409700" cy="0"/>
                  </a:xfrm>
                  <a:prstGeom prst="line">
                    <a:avLst/>
                  </a:prstGeom>
                  <a:ln w="28575"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7" name="Straight Connector 43">
                    <a:extLst>
                      <a:ext uri="{FF2B5EF4-FFF2-40B4-BE49-F238E27FC236}">
                        <a16:creationId xmlns="" xmlns:a16="http://schemas.microsoft.com/office/drawing/2014/main" id="{7B49B9EA-895F-41A9-A0AA-03E2F06011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15938" y="4886325"/>
                    <a:ext cx="2422525" cy="0"/>
                  </a:xfrm>
                  <a:prstGeom prst="line">
                    <a:avLst/>
                  </a:prstGeom>
                  <a:ln w="28575">
                    <a:solidFill>
                      <a:schemeClr val="accent6"/>
                    </a:solidFill>
                    <a:head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8" name="Rectangle 52">
                    <a:extLst>
                      <a:ext uri="{FF2B5EF4-FFF2-40B4-BE49-F238E27FC236}">
                        <a16:creationId xmlns="" xmlns:a16="http://schemas.microsoft.com/office/drawing/2014/main" id="{36DF45AE-C42C-4EF7-A1E5-15DD1DCD7794}"/>
                      </a:ext>
                    </a:extLst>
                  </p:cNvPr>
                  <p:cNvSpPr/>
                  <p:nvPr/>
                </p:nvSpPr>
                <p:spPr>
                  <a:xfrm>
                    <a:off x="9307513" y="2295525"/>
                    <a:ext cx="1627188" cy="1688368"/>
                  </a:xfrm>
                  <a:custGeom>
                    <a:avLst/>
                    <a:gdLst>
                      <a:gd name="connsiteX0" fmla="*/ 0 w 3200400"/>
                      <a:gd name="connsiteY0" fmla="*/ 0 h 4377245"/>
                      <a:gd name="connsiteX1" fmla="*/ 3200400 w 3200400"/>
                      <a:gd name="connsiteY1" fmla="*/ 0 h 4377245"/>
                      <a:gd name="connsiteX2" fmla="*/ 3200400 w 3200400"/>
                      <a:gd name="connsiteY2" fmla="*/ 4377245 h 4377245"/>
                      <a:gd name="connsiteX3" fmla="*/ 0 w 3200400"/>
                      <a:gd name="connsiteY3" fmla="*/ 4377245 h 4377245"/>
                      <a:gd name="connsiteX4" fmla="*/ 0 w 3200400"/>
                      <a:gd name="connsiteY4" fmla="*/ 0 h 4377245"/>
                      <a:gd name="connsiteX0" fmla="*/ 0 w 3200400"/>
                      <a:gd name="connsiteY0" fmla="*/ 4377245 h 4468685"/>
                      <a:gd name="connsiteX1" fmla="*/ 0 w 3200400"/>
                      <a:gd name="connsiteY1" fmla="*/ 0 h 4468685"/>
                      <a:gd name="connsiteX2" fmla="*/ 3200400 w 3200400"/>
                      <a:gd name="connsiteY2" fmla="*/ 0 h 4468685"/>
                      <a:gd name="connsiteX3" fmla="*/ 3200400 w 3200400"/>
                      <a:gd name="connsiteY3" fmla="*/ 4377245 h 4468685"/>
                      <a:gd name="connsiteX4" fmla="*/ 91440 w 3200400"/>
                      <a:gd name="connsiteY4" fmla="*/ 4468685 h 4468685"/>
                      <a:gd name="connsiteX0" fmla="*/ 126313 w 3326713"/>
                      <a:gd name="connsiteY0" fmla="*/ 4377245 h 4533900"/>
                      <a:gd name="connsiteX1" fmla="*/ 126313 w 3326713"/>
                      <a:gd name="connsiteY1" fmla="*/ 0 h 4533900"/>
                      <a:gd name="connsiteX2" fmla="*/ 3326713 w 3326713"/>
                      <a:gd name="connsiteY2" fmla="*/ 0 h 4533900"/>
                      <a:gd name="connsiteX3" fmla="*/ 3326713 w 3326713"/>
                      <a:gd name="connsiteY3" fmla="*/ 4377245 h 4533900"/>
                      <a:gd name="connsiteX4" fmla="*/ 217753 w 3326713"/>
                      <a:gd name="connsiteY4" fmla="*/ 4468685 h 4533900"/>
                      <a:gd name="connsiteX5" fmla="*/ 262838 w 3326713"/>
                      <a:gd name="connsiteY5" fmla="*/ 4533900 h 4533900"/>
                      <a:gd name="connsiteX0" fmla="*/ 0 w 3200400"/>
                      <a:gd name="connsiteY0" fmla="*/ 4377245 h 4468685"/>
                      <a:gd name="connsiteX1" fmla="*/ 0 w 3200400"/>
                      <a:gd name="connsiteY1" fmla="*/ 0 h 4468685"/>
                      <a:gd name="connsiteX2" fmla="*/ 3200400 w 3200400"/>
                      <a:gd name="connsiteY2" fmla="*/ 0 h 4468685"/>
                      <a:gd name="connsiteX3" fmla="*/ 3200400 w 3200400"/>
                      <a:gd name="connsiteY3" fmla="*/ 4377245 h 4468685"/>
                      <a:gd name="connsiteX4" fmla="*/ 91440 w 3200400"/>
                      <a:gd name="connsiteY4" fmla="*/ 4468685 h 4468685"/>
                      <a:gd name="connsiteX0" fmla="*/ 0 w 3200400"/>
                      <a:gd name="connsiteY0" fmla="*/ 4377245 h 4377245"/>
                      <a:gd name="connsiteX1" fmla="*/ 0 w 3200400"/>
                      <a:gd name="connsiteY1" fmla="*/ 0 h 4377245"/>
                      <a:gd name="connsiteX2" fmla="*/ 3200400 w 3200400"/>
                      <a:gd name="connsiteY2" fmla="*/ 0 h 4377245"/>
                      <a:gd name="connsiteX3" fmla="*/ 3200400 w 3200400"/>
                      <a:gd name="connsiteY3" fmla="*/ 4377245 h 4377245"/>
                      <a:gd name="connsiteX0" fmla="*/ 0 w 3200400"/>
                      <a:gd name="connsiteY0" fmla="*/ 0 h 4377245"/>
                      <a:gd name="connsiteX1" fmla="*/ 3200400 w 3200400"/>
                      <a:gd name="connsiteY1" fmla="*/ 0 h 4377245"/>
                      <a:gd name="connsiteX2" fmla="*/ 3200400 w 3200400"/>
                      <a:gd name="connsiteY2" fmla="*/ 4377245 h 43772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200400" h="4377245">
                        <a:moveTo>
                          <a:pt x="0" y="0"/>
                        </a:moveTo>
                        <a:lnTo>
                          <a:pt x="3200400" y="0"/>
                        </a:lnTo>
                        <a:lnTo>
                          <a:pt x="3200400" y="4377245"/>
                        </a:lnTo>
                      </a:path>
                    </a:pathLst>
                  </a:custGeom>
                  <a:noFill/>
                  <a:ln w="3810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3607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="" xmlns:a16="http://schemas.microsoft.com/office/drawing/2014/main" id="{FC8CE11D-9907-40B9-938E-B7467075D57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11164" y="1700242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01.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="" xmlns:a16="http://schemas.microsoft.com/office/drawing/2014/main" id="{83E00F1A-9468-4D63-AF77-33B18AB7C0C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78264" y="1700242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02.</a:t>
                    </a:r>
                  </a:p>
                </p:txBody>
              </p:sp>
              <p:sp>
                <p:nvSpPr>
                  <p:cNvPr id="91" name="TextBox 90">
                    <a:extLst>
                      <a:ext uri="{FF2B5EF4-FFF2-40B4-BE49-F238E27FC236}">
                        <a16:creationId xmlns="" xmlns:a16="http://schemas.microsoft.com/office/drawing/2014/main" id="{65AA5265-6C07-4B7E-A87D-CCE8A727DF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588239" y="1700242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03.</a:t>
                    </a:r>
                  </a:p>
                </p:txBody>
              </p:sp>
              <p:sp>
                <p:nvSpPr>
                  <p:cNvPr id="92" name="TextBox 91">
                    <a:extLst>
                      <a:ext uri="{FF2B5EF4-FFF2-40B4-BE49-F238E27FC236}">
                        <a16:creationId xmlns="" xmlns:a16="http://schemas.microsoft.com/office/drawing/2014/main" id="{08764F5B-567F-42F4-B177-15728F8BA62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66493" y="4312535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04.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="" xmlns:a16="http://schemas.microsoft.com/office/drawing/2014/main" id="{61CCE813-63DD-44C5-AF8B-00D9C276E97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99391" y="4312535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05.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="" xmlns:a16="http://schemas.microsoft.com/office/drawing/2014/main" id="{B28CB7B9-9420-4B09-B5B8-856EEEC40D2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03717" y="4312535"/>
                    <a:ext cx="1050242" cy="5144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1pPr>
                    <a:lvl2pPr marL="742950" indent="-28575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2pPr>
                    <a:lvl3pPr marL="11430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3pPr>
                    <a:lvl4pPr marL="16002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4pPr>
                    <a:lvl5pPr marL="2057400" indent="-228600"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5pPr>
                    <a:lvl6pPr marL="25146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6pPr>
                    <a:lvl7pPr marL="29718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7pPr>
                    <a:lvl8pPr marL="34290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8pPr>
                    <a:lvl9pPr marL="3886200" indent="-228600" defTabSz="1827213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chemeClr val="tx1"/>
                        </a:solidFill>
                        <a:latin typeface="Lato Light" pitchFamily="34" charset="0"/>
                      </a:defRPr>
                    </a:lvl9pPr>
                  </a:lstStyle>
                  <a:p>
                    <a:pPr algn="ctr" defTabSz="913607" eaLnBrk="0" fontAlgn="base" hangingPunct="0">
                      <a:lnSpc>
                        <a:spcPct val="80000"/>
                      </a:lnSpc>
                      <a:spcAft>
                        <a:spcPct val="0"/>
                      </a:spcAft>
                      <a:defRPr/>
                    </a:pPr>
                    <a:r>
                      <a:rPr lang="en-US" altLang="ru-RU" sz="3000" b="1" dirty="0">
                        <a:solidFill>
                          <a:prstClr val="white">
                            <a:lumMod val="75000"/>
                          </a:prstClr>
                        </a:solidFill>
                        <a:latin typeface="Bebas Neue" panose="020B0606020202050201" pitchFamily="34" charset="0"/>
                      </a:rPr>
                      <a:t>06.</a:t>
                    </a:r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="" xmlns:a16="http://schemas.microsoft.com/office/drawing/2014/main" id="{9885F2C6-7625-4928-89B8-83361BC88ABC}"/>
                      </a:ext>
                    </a:extLst>
                  </p:cNvPr>
                  <p:cNvSpPr txBox="1"/>
                  <p:nvPr/>
                </p:nvSpPr>
                <p:spPr>
                  <a:xfrm>
                    <a:off x="1692715" y="2343656"/>
                    <a:ext cx="2379652" cy="1217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12,0  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км </a:t>
                    </a:r>
                  </a:p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темир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йўл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капитал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таъмирланган</a:t>
                    </a:r>
                    <a:endParaRPr lang="ru-RU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="" xmlns:a16="http://schemas.microsoft.com/office/drawing/2014/main" id="{F2B54FDF-CBCC-4C84-BCF9-3458507F0966}"/>
                      </a:ext>
                    </a:extLst>
                  </p:cNvPr>
                  <p:cNvSpPr txBox="1"/>
                  <p:nvPr/>
                </p:nvSpPr>
                <p:spPr>
                  <a:xfrm>
                    <a:off x="8675147" y="2469911"/>
                    <a:ext cx="2286799" cy="12176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8 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дона</a:t>
                    </a:r>
                  </a:p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локомотив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харид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қилинган</a:t>
                    </a:r>
                    <a:endParaRPr lang="ru-RU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sp>
                <p:nvSpPr>
                  <p:cNvPr id="97" name="TextBox 96">
                    <a:extLst>
                      <a:ext uri="{FF2B5EF4-FFF2-40B4-BE49-F238E27FC236}">
                        <a16:creationId xmlns="" xmlns:a16="http://schemas.microsoft.com/office/drawing/2014/main" id="{521A09DC-3AEE-41F8-81F2-71B41319F7B1}"/>
                      </a:ext>
                    </a:extLst>
                  </p:cNvPr>
                  <p:cNvSpPr txBox="1"/>
                  <p:nvPr/>
                </p:nvSpPr>
                <p:spPr>
                  <a:xfrm>
                    <a:off x="4776809" y="2388892"/>
                    <a:ext cx="3331728" cy="241809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63</a:t>
                    </a:r>
                    <a:r>
                      <a:rPr lang="ru-RU" sz="2000" b="1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та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янги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вагон</a:t>
                    </a:r>
                    <a:b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</a:b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харид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қилинган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, 22 та думпкар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ва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18 та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йўловчи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вагонлари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таъмирланиб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хизмат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муддати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узайтирилган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endParaRPr lang="ru-RU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en-US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endParaRPr lang="en-US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sp>
                <p:nvSpPr>
                  <p:cNvPr id="100" name="TextBox 99">
                    <a:extLst>
                      <a:ext uri="{FF2B5EF4-FFF2-40B4-BE49-F238E27FC236}">
                        <a16:creationId xmlns="" xmlns:a16="http://schemas.microsoft.com/office/drawing/2014/main" id="{D68B845A-0410-4087-954F-87509242C408}"/>
                      </a:ext>
                    </a:extLst>
                  </p:cNvPr>
                  <p:cNvSpPr txBox="1"/>
                  <p:nvPr/>
                </p:nvSpPr>
                <p:spPr>
                  <a:xfrm>
                    <a:off x="4536783" y="5153892"/>
                    <a:ext cx="2451238" cy="11318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694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нафар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ходим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малака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ошириш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курсларида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ўқитилган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endParaRPr lang="en-US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="" xmlns:a16="http://schemas.microsoft.com/office/drawing/2014/main" id="{EF2F2676-D088-402B-B307-892D3971CAD9}"/>
                      </a:ext>
                    </a:extLst>
                  </p:cNvPr>
                  <p:cNvSpPr txBox="1"/>
                  <p:nvPr/>
                </p:nvSpPr>
                <p:spPr>
                  <a:xfrm>
                    <a:off x="677570" y="5039522"/>
                    <a:ext cx="2529181" cy="16034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uz-Cyrl-UZ" sz="175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Темир йўлларда ҳаракат ва ташишлар хавфсизлигини таъминлашга оид бошқа яна бир қатор  ишлар амалга оширилган</a:t>
                    </a:r>
                    <a:endParaRPr lang="en-US" sz="175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="" xmlns:a16="http://schemas.microsoft.com/office/drawing/2014/main" id="{7581FEE9-6CD5-47EC-BB1C-FC7D10039F95}"/>
                      </a:ext>
                    </a:extLst>
                  </p:cNvPr>
                  <p:cNvSpPr txBox="1"/>
                  <p:nvPr/>
                </p:nvSpPr>
                <p:spPr>
                  <a:xfrm>
                    <a:off x="8077237" y="5100241"/>
                    <a:ext cx="2607149" cy="11318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 defTabSz="913607" eaLnBrk="0" fontAlgn="base" hangingPunct="0">
                      <a:lnSpc>
                        <a:spcPct val="150000"/>
                      </a:lnSpc>
                      <a:spcBef>
                        <a:spcPts val="600"/>
                      </a:spcBef>
                      <a:spcAft>
                        <a:spcPct val="0"/>
                      </a:spcAft>
                    </a:pP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31   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комплект 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/>
                    </a:r>
                    <a:b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</a:br>
                    <a:r>
                      <a:rPr lang="ru-RU" sz="2000" b="1" baseline="30000" dirty="0" err="1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стрелкали</a:t>
                    </a:r>
                    <a:r>
                      <a:rPr lang="ru-RU" sz="2000" b="1" baseline="30000" dirty="0" smtClean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ўтказгичлар</a:t>
                    </a:r>
                    <a:r>
                      <a:rPr lang="ru-RU" sz="2000" b="1" baseline="30000" dirty="0">
                        <a:solidFill>
                          <a:schemeClr val="bg1"/>
                        </a:solidFill>
                        <a:ea typeface="Roboto Cn" pitchFamily="2" charset="0"/>
                      </a:rPr>
                      <a:t> </a:t>
                    </a:r>
                    <a:r>
                      <a:rPr lang="ru-RU" sz="2000" b="1" baseline="30000" dirty="0" err="1">
                        <a:solidFill>
                          <a:schemeClr val="bg1"/>
                        </a:solidFill>
                        <a:ea typeface="Roboto Cn" pitchFamily="2" charset="0"/>
                      </a:rPr>
                      <a:t>алмаштирилган</a:t>
                    </a:r>
                    <a:endParaRPr lang="ru-RU" sz="2000" b="1" baseline="30000" dirty="0">
                      <a:solidFill>
                        <a:schemeClr val="bg1"/>
                      </a:solidFill>
                      <a:ea typeface="Roboto Cn" pitchFamily="2" charset="0"/>
                    </a:endParaRPr>
                  </a:p>
                </p:txBody>
              </p:sp>
              <p:grpSp>
                <p:nvGrpSpPr>
                  <p:cNvPr id="103" name="Group 67">
                    <a:extLst>
                      <a:ext uri="{FF2B5EF4-FFF2-40B4-BE49-F238E27FC236}">
                        <a16:creationId xmlns="" xmlns:a16="http://schemas.microsoft.com/office/drawing/2014/main" id="{40718B57-CED0-486C-94B8-EFDE099DEC5C}"/>
                      </a:ext>
                    </a:extLst>
                  </p:cNvPr>
                  <p:cNvGrpSpPr/>
                  <p:nvPr/>
                </p:nvGrpSpPr>
                <p:grpSpPr>
                  <a:xfrm>
                    <a:off x="963302" y="1993551"/>
                    <a:ext cx="516022" cy="567409"/>
                    <a:chOff x="15979775" y="4338638"/>
                    <a:chExt cx="765175" cy="841374"/>
                  </a:xfrm>
                  <a:solidFill>
                    <a:schemeClr val="tx1"/>
                  </a:solidFill>
                </p:grpSpPr>
                <p:sp>
                  <p:nvSpPr>
                    <p:cNvPr id="148" name="Freeform 1692">
                      <a:extLst>
                        <a:ext uri="{FF2B5EF4-FFF2-40B4-BE49-F238E27FC236}">
                          <a16:creationId xmlns="" xmlns:a16="http://schemas.microsoft.com/office/drawing/2014/main" id="{57C7A5F8-3C42-4282-8DE7-DB62B42BED2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5979775" y="4437062"/>
                      <a:ext cx="744538" cy="742950"/>
                    </a:xfrm>
                    <a:custGeom>
                      <a:avLst/>
                      <a:gdLst>
                        <a:gd name="T0" fmla="*/ 175 w 434"/>
                        <a:gd name="T1" fmla="*/ 104 h 434"/>
                        <a:gd name="T2" fmla="*/ 156 w 434"/>
                        <a:gd name="T3" fmla="*/ 32 h 434"/>
                        <a:gd name="T4" fmla="*/ 93 w 434"/>
                        <a:gd name="T5" fmla="*/ 0 h 434"/>
                        <a:gd name="T6" fmla="*/ 67 w 434"/>
                        <a:gd name="T7" fmla="*/ 4 h 434"/>
                        <a:gd name="T8" fmla="*/ 64 w 434"/>
                        <a:gd name="T9" fmla="*/ 15 h 434"/>
                        <a:gd name="T10" fmla="*/ 64 w 434"/>
                        <a:gd name="T11" fmla="*/ 112 h 434"/>
                        <a:gd name="T12" fmla="*/ 9 w 434"/>
                        <a:gd name="T13" fmla="*/ 62 h 434"/>
                        <a:gd name="T14" fmla="*/ 3 w 434"/>
                        <a:gd name="T15" fmla="*/ 73 h 434"/>
                        <a:gd name="T16" fmla="*/ 22 w 434"/>
                        <a:gd name="T17" fmla="*/ 145 h 434"/>
                        <a:gd name="T18" fmla="*/ 85 w 434"/>
                        <a:gd name="T19" fmla="*/ 177 h 434"/>
                        <a:gd name="T20" fmla="*/ 119 w 434"/>
                        <a:gd name="T21" fmla="*/ 171 h 434"/>
                        <a:gd name="T22" fmla="*/ 129 w 434"/>
                        <a:gd name="T23" fmla="*/ 160 h 434"/>
                        <a:gd name="T24" fmla="*/ 270 w 434"/>
                        <a:gd name="T25" fmla="*/ 310 h 434"/>
                        <a:gd name="T26" fmla="*/ 268 w 434"/>
                        <a:gd name="T27" fmla="*/ 302 h 434"/>
                        <a:gd name="T28" fmla="*/ 259 w 434"/>
                        <a:gd name="T29" fmla="*/ 329 h 434"/>
                        <a:gd name="T30" fmla="*/ 279 w 434"/>
                        <a:gd name="T31" fmla="*/ 402 h 434"/>
                        <a:gd name="T32" fmla="*/ 342 w 434"/>
                        <a:gd name="T33" fmla="*/ 434 h 434"/>
                        <a:gd name="T34" fmla="*/ 367 w 434"/>
                        <a:gd name="T35" fmla="*/ 430 h 434"/>
                        <a:gd name="T36" fmla="*/ 370 w 434"/>
                        <a:gd name="T37" fmla="*/ 418 h 434"/>
                        <a:gd name="T38" fmla="*/ 371 w 434"/>
                        <a:gd name="T39" fmla="*/ 321 h 434"/>
                        <a:gd name="T40" fmla="*/ 425 w 434"/>
                        <a:gd name="T41" fmla="*/ 371 h 434"/>
                        <a:gd name="T42" fmla="*/ 432 w 434"/>
                        <a:gd name="T43" fmla="*/ 361 h 434"/>
                        <a:gd name="T44" fmla="*/ 412 w 434"/>
                        <a:gd name="T45" fmla="*/ 288 h 434"/>
                        <a:gd name="T46" fmla="*/ 349 w 434"/>
                        <a:gd name="T47" fmla="*/ 256 h 434"/>
                        <a:gd name="T48" fmla="*/ 316 w 434"/>
                        <a:gd name="T49" fmla="*/ 262 h 434"/>
                        <a:gd name="T50" fmla="*/ 306 w 434"/>
                        <a:gd name="T51" fmla="*/ 273 h 434"/>
                        <a:gd name="T52" fmla="*/ 165 w 434"/>
                        <a:gd name="T53" fmla="*/ 123 h 434"/>
                        <a:gd name="T54" fmla="*/ 166 w 434"/>
                        <a:gd name="T55" fmla="*/ 131 h 434"/>
                        <a:gd name="T56" fmla="*/ 175 w 434"/>
                        <a:gd name="T57" fmla="*/ 104 h 434"/>
                        <a:gd name="T58" fmla="*/ 162 w 434"/>
                        <a:gd name="T59" fmla="*/ 101 h 434"/>
                        <a:gd name="T60" fmla="*/ 154 w 434"/>
                        <a:gd name="T61" fmla="*/ 125 h 434"/>
                        <a:gd name="T62" fmla="*/ 301 w 434"/>
                        <a:gd name="T63" fmla="*/ 278 h 434"/>
                        <a:gd name="T64" fmla="*/ 319 w 434"/>
                        <a:gd name="T65" fmla="*/ 275 h 434"/>
                        <a:gd name="T66" fmla="*/ 349 w 434"/>
                        <a:gd name="T67" fmla="*/ 269 h 434"/>
                        <a:gd name="T68" fmla="*/ 403 w 434"/>
                        <a:gd name="T69" fmla="*/ 298 h 434"/>
                        <a:gd name="T70" fmla="*/ 419 w 434"/>
                        <a:gd name="T71" fmla="*/ 357 h 434"/>
                        <a:gd name="T72" fmla="*/ 424 w 434"/>
                        <a:gd name="T73" fmla="*/ 365 h 434"/>
                        <a:gd name="T74" fmla="*/ 376 w 434"/>
                        <a:gd name="T75" fmla="*/ 307 h 434"/>
                        <a:gd name="T76" fmla="*/ 366 w 434"/>
                        <a:gd name="T77" fmla="*/ 307 h 434"/>
                        <a:gd name="T78" fmla="*/ 308 w 434"/>
                        <a:gd name="T79" fmla="*/ 375 h 434"/>
                        <a:gd name="T80" fmla="*/ 365 w 434"/>
                        <a:gd name="T81" fmla="*/ 423 h 434"/>
                        <a:gd name="T82" fmla="*/ 358 w 434"/>
                        <a:gd name="T83" fmla="*/ 418 h 434"/>
                        <a:gd name="T84" fmla="*/ 298 w 434"/>
                        <a:gd name="T85" fmla="*/ 402 h 434"/>
                        <a:gd name="T86" fmla="*/ 270 w 434"/>
                        <a:gd name="T87" fmla="*/ 349 h 434"/>
                        <a:gd name="T88" fmla="*/ 276 w 434"/>
                        <a:gd name="T89" fmla="*/ 319 h 434"/>
                        <a:gd name="T90" fmla="*/ 278 w 434"/>
                        <a:gd name="T91" fmla="*/ 300 h 434"/>
                        <a:gd name="T92" fmla="*/ 126 w 434"/>
                        <a:gd name="T93" fmla="*/ 154 h 434"/>
                        <a:gd name="T94" fmla="*/ 101 w 434"/>
                        <a:gd name="T95" fmla="*/ 162 h 434"/>
                        <a:gd name="T96" fmla="*/ 42 w 434"/>
                        <a:gd name="T97" fmla="*/ 146 h 434"/>
                        <a:gd name="T98" fmla="*/ 13 w 434"/>
                        <a:gd name="T99" fmla="*/ 92 h 434"/>
                        <a:gd name="T100" fmla="*/ 17 w 434"/>
                        <a:gd name="T101" fmla="*/ 70 h 434"/>
                        <a:gd name="T102" fmla="*/ 6 w 434"/>
                        <a:gd name="T103" fmla="*/ 73 h 434"/>
                        <a:gd name="T104" fmla="*/ 64 w 434"/>
                        <a:gd name="T105" fmla="*/ 128 h 434"/>
                        <a:gd name="T106" fmla="*/ 127 w 434"/>
                        <a:gd name="T107" fmla="*/ 68 h 434"/>
                        <a:gd name="T108" fmla="*/ 127 w 434"/>
                        <a:gd name="T109" fmla="*/ 58 h 434"/>
                        <a:gd name="T110" fmla="*/ 69 w 434"/>
                        <a:gd name="T111" fmla="*/ 10 h 434"/>
                        <a:gd name="T112" fmla="*/ 77 w 434"/>
                        <a:gd name="T113" fmla="*/ 15 h 434"/>
                        <a:gd name="T114" fmla="*/ 136 w 434"/>
                        <a:gd name="T115" fmla="*/ 31 h 434"/>
                        <a:gd name="T116" fmla="*/ 164 w 434"/>
                        <a:gd name="T117" fmla="*/ 85 h 434"/>
                        <a:gd name="T118" fmla="*/ 169 w 434"/>
                        <a:gd name="T119" fmla="*/ 102 h 43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</a:cxnLst>
                      <a:rect l="0" t="0" r="r" b="b"/>
                      <a:pathLst>
                        <a:path w="434" h="434">
                          <a:moveTo>
                            <a:pt x="169" y="102"/>
                          </a:moveTo>
                          <a:cubicBezTo>
                            <a:pt x="175" y="104"/>
                            <a:pt x="175" y="104"/>
                            <a:pt x="175" y="104"/>
                          </a:cubicBezTo>
                          <a:cubicBezTo>
                            <a:pt x="177" y="98"/>
                            <a:pt x="178" y="91"/>
                            <a:pt x="178" y="85"/>
                          </a:cubicBezTo>
                          <a:cubicBezTo>
                            <a:pt x="178" y="65"/>
                            <a:pt x="170" y="46"/>
                            <a:pt x="156" y="32"/>
                          </a:cubicBezTo>
                          <a:cubicBezTo>
                            <a:pt x="146" y="21"/>
                            <a:pt x="146" y="21"/>
                            <a:pt x="146" y="21"/>
                          </a:cubicBezTo>
                          <a:cubicBezTo>
                            <a:pt x="131" y="7"/>
                            <a:pt x="112" y="0"/>
                            <a:pt x="93" y="0"/>
                          </a:cubicBezTo>
                          <a:cubicBezTo>
                            <a:pt x="86" y="0"/>
                            <a:pt x="80" y="0"/>
                            <a:pt x="73" y="2"/>
                          </a:cubicBezTo>
                          <a:cubicBezTo>
                            <a:pt x="67" y="4"/>
                            <a:pt x="67" y="4"/>
                            <a:pt x="67" y="4"/>
                          </a:cubicBezTo>
                          <a:cubicBezTo>
                            <a:pt x="65" y="4"/>
                            <a:pt x="63" y="6"/>
                            <a:pt x="63" y="8"/>
                          </a:cubicBezTo>
                          <a:cubicBezTo>
                            <a:pt x="62" y="11"/>
                            <a:pt x="63" y="13"/>
                            <a:pt x="64" y="15"/>
                          </a:cubicBezTo>
                          <a:cubicBezTo>
                            <a:pt x="113" y="63"/>
                            <a:pt x="113" y="63"/>
                            <a:pt x="113" y="63"/>
                          </a:cubicBezTo>
                          <a:cubicBezTo>
                            <a:pt x="64" y="112"/>
                            <a:pt x="64" y="112"/>
                            <a:pt x="64" y="112"/>
                          </a:cubicBezTo>
                          <a:cubicBezTo>
                            <a:pt x="15" y="64"/>
                            <a:pt x="15" y="64"/>
                            <a:pt x="15" y="64"/>
                          </a:cubicBezTo>
                          <a:cubicBezTo>
                            <a:pt x="14" y="62"/>
                            <a:pt x="11" y="61"/>
                            <a:pt x="9" y="62"/>
                          </a:cubicBezTo>
                          <a:cubicBezTo>
                            <a:pt x="7" y="63"/>
                            <a:pt x="5" y="64"/>
                            <a:pt x="4" y="67"/>
                          </a:cubicBezTo>
                          <a:cubicBezTo>
                            <a:pt x="3" y="73"/>
                            <a:pt x="3" y="73"/>
                            <a:pt x="3" y="73"/>
                          </a:cubicBezTo>
                          <a:cubicBezTo>
                            <a:pt x="1" y="79"/>
                            <a:pt x="0" y="86"/>
                            <a:pt x="0" y="92"/>
                          </a:cubicBezTo>
                          <a:cubicBezTo>
                            <a:pt x="0" y="112"/>
                            <a:pt x="8" y="131"/>
                            <a:pt x="22" y="145"/>
                          </a:cubicBezTo>
                          <a:cubicBezTo>
                            <a:pt x="32" y="155"/>
                            <a:pt x="32" y="155"/>
                            <a:pt x="32" y="155"/>
                          </a:cubicBezTo>
                          <a:cubicBezTo>
                            <a:pt x="47" y="169"/>
                            <a:pt x="66" y="177"/>
                            <a:pt x="85" y="177"/>
                          </a:cubicBezTo>
                          <a:cubicBezTo>
                            <a:pt x="92" y="177"/>
                            <a:pt x="98" y="176"/>
                            <a:pt x="105" y="175"/>
                          </a:cubicBezTo>
                          <a:cubicBezTo>
                            <a:pt x="119" y="171"/>
                            <a:pt x="119" y="171"/>
                            <a:pt x="119" y="171"/>
                          </a:cubicBezTo>
                          <a:cubicBezTo>
                            <a:pt x="123" y="170"/>
                            <a:pt x="128" y="168"/>
                            <a:pt x="132" y="166"/>
                          </a:cubicBezTo>
                          <a:cubicBezTo>
                            <a:pt x="129" y="160"/>
                            <a:pt x="129" y="160"/>
                            <a:pt x="129" y="160"/>
                          </a:cubicBezTo>
                          <a:cubicBezTo>
                            <a:pt x="124" y="164"/>
                            <a:pt x="124" y="164"/>
                            <a:pt x="124" y="164"/>
                          </a:cubicBezTo>
                          <a:cubicBezTo>
                            <a:pt x="169" y="218"/>
                            <a:pt x="215" y="265"/>
                            <a:pt x="270" y="310"/>
                          </a:cubicBezTo>
                          <a:cubicBezTo>
                            <a:pt x="274" y="305"/>
                            <a:pt x="274" y="305"/>
                            <a:pt x="274" y="305"/>
                          </a:cubicBezTo>
                          <a:cubicBezTo>
                            <a:pt x="268" y="302"/>
                            <a:pt x="268" y="302"/>
                            <a:pt x="268" y="302"/>
                          </a:cubicBezTo>
                          <a:cubicBezTo>
                            <a:pt x="266" y="306"/>
                            <a:pt x="264" y="311"/>
                            <a:pt x="263" y="315"/>
                          </a:cubicBezTo>
                          <a:cubicBezTo>
                            <a:pt x="259" y="329"/>
                            <a:pt x="259" y="329"/>
                            <a:pt x="259" y="329"/>
                          </a:cubicBezTo>
                          <a:cubicBezTo>
                            <a:pt x="258" y="336"/>
                            <a:pt x="257" y="342"/>
                            <a:pt x="257" y="349"/>
                          </a:cubicBezTo>
                          <a:cubicBezTo>
                            <a:pt x="257" y="368"/>
                            <a:pt x="265" y="387"/>
                            <a:pt x="279" y="402"/>
                          </a:cubicBezTo>
                          <a:cubicBezTo>
                            <a:pt x="289" y="412"/>
                            <a:pt x="289" y="412"/>
                            <a:pt x="289" y="412"/>
                          </a:cubicBezTo>
                          <a:cubicBezTo>
                            <a:pt x="303" y="426"/>
                            <a:pt x="322" y="434"/>
                            <a:pt x="342" y="434"/>
                          </a:cubicBezTo>
                          <a:cubicBezTo>
                            <a:pt x="348" y="434"/>
                            <a:pt x="355" y="433"/>
                            <a:pt x="361" y="431"/>
                          </a:cubicBezTo>
                          <a:cubicBezTo>
                            <a:pt x="367" y="430"/>
                            <a:pt x="367" y="430"/>
                            <a:pt x="367" y="430"/>
                          </a:cubicBezTo>
                          <a:cubicBezTo>
                            <a:pt x="369" y="429"/>
                            <a:pt x="371" y="427"/>
                            <a:pt x="372" y="425"/>
                          </a:cubicBezTo>
                          <a:cubicBezTo>
                            <a:pt x="372" y="423"/>
                            <a:pt x="372" y="420"/>
                            <a:pt x="370" y="418"/>
                          </a:cubicBezTo>
                          <a:cubicBezTo>
                            <a:pt x="322" y="370"/>
                            <a:pt x="322" y="370"/>
                            <a:pt x="322" y="370"/>
                          </a:cubicBezTo>
                          <a:cubicBezTo>
                            <a:pt x="371" y="321"/>
                            <a:pt x="371" y="321"/>
                            <a:pt x="371" y="321"/>
                          </a:cubicBezTo>
                          <a:cubicBezTo>
                            <a:pt x="419" y="369"/>
                            <a:pt x="419" y="369"/>
                            <a:pt x="419" y="369"/>
                          </a:cubicBezTo>
                          <a:cubicBezTo>
                            <a:pt x="421" y="371"/>
                            <a:pt x="423" y="372"/>
                            <a:pt x="425" y="371"/>
                          </a:cubicBezTo>
                          <a:cubicBezTo>
                            <a:pt x="428" y="371"/>
                            <a:pt x="430" y="369"/>
                            <a:pt x="430" y="367"/>
                          </a:cubicBezTo>
                          <a:cubicBezTo>
                            <a:pt x="432" y="361"/>
                            <a:pt x="432" y="361"/>
                            <a:pt x="432" y="361"/>
                          </a:cubicBezTo>
                          <a:cubicBezTo>
                            <a:pt x="433" y="354"/>
                            <a:pt x="434" y="348"/>
                            <a:pt x="434" y="341"/>
                          </a:cubicBezTo>
                          <a:cubicBezTo>
                            <a:pt x="434" y="322"/>
                            <a:pt x="427" y="302"/>
                            <a:pt x="412" y="288"/>
                          </a:cubicBezTo>
                          <a:cubicBezTo>
                            <a:pt x="402" y="278"/>
                            <a:pt x="402" y="278"/>
                            <a:pt x="402" y="278"/>
                          </a:cubicBezTo>
                          <a:cubicBezTo>
                            <a:pt x="388" y="264"/>
                            <a:pt x="369" y="256"/>
                            <a:pt x="349" y="256"/>
                          </a:cubicBezTo>
                          <a:cubicBezTo>
                            <a:pt x="343" y="256"/>
                            <a:pt x="336" y="257"/>
                            <a:pt x="330" y="259"/>
                          </a:cubicBezTo>
                          <a:cubicBezTo>
                            <a:pt x="316" y="262"/>
                            <a:pt x="316" y="262"/>
                            <a:pt x="316" y="262"/>
                          </a:cubicBezTo>
                          <a:cubicBezTo>
                            <a:pt x="311" y="264"/>
                            <a:pt x="307" y="266"/>
                            <a:pt x="303" y="268"/>
                          </a:cubicBezTo>
                          <a:cubicBezTo>
                            <a:pt x="306" y="273"/>
                            <a:pt x="306" y="273"/>
                            <a:pt x="306" y="273"/>
                          </a:cubicBezTo>
                          <a:cubicBezTo>
                            <a:pt x="311" y="269"/>
                            <a:pt x="311" y="269"/>
                            <a:pt x="311" y="269"/>
                          </a:cubicBezTo>
                          <a:cubicBezTo>
                            <a:pt x="266" y="215"/>
                            <a:pt x="219" y="168"/>
                            <a:pt x="165" y="123"/>
                          </a:cubicBezTo>
                          <a:cubicBezTo>
                            <a:pt x="160" y="128"/>
                            <a:pt x="160" y="128"/>
                            <a:pt x="160" y="128"/>
                          </a:cubicBezTo>
                          <a:cubicBezTo>
                            <a:pt x="166" y="131"/>
                            <a:pt x="166" y="131"/>
                            <a:pt x="166" y="131"/>
                          </a:cubicBezTo>
                          <a:cubicBezTo>
                            <a:pt x="168" y="127"/>
                            <a:pt x="170" y="123"/>
                            <a:pt x="171" y="118"/>
                          </a:cubicBezTo>
                          <a:cubicBezTo>
                            <a:pt x="175" y="104"/>
                            <a:pt x="175" y="104"/>
                            <a:pt x="175" y="104"/>
                          </a:cubicBezTo>
                          <a:cubicBezTo>
                            <a:pt x="169" y="102"/>
                            <a:pt x="169" y="102"/>
                            <a:pt x="169" y="102"/>
                          </a:cubicBezTo>
                          <a:cubicBezTo>
                            <a:pt x="162" y="101"/>
                            <a:pt x="162" y="101"/>
                            <a:pt x="162" y="101"/>
                          </a:cubicBezTo>
                          <a:cubicBezTo>
                            <a:pt x="159" y="114"/>
                            <a:pt x="159" y="114"/>
                            <a:pt x="159" y="114"/>
                          </a:cubicBezTo>
                          <a:cubicBezTo>
                            <a:pt x="158" y="118"/>
                            <a:pt x="156" y="122"/>
                            <a:pt x="154" y="125"/>
                          </a:cubicBezTo>
                          <a:cubicBezTo>
                            <a:pt x="153" y="128"/>
                            <a:pt x="154" y="131"/>
                            <a:pt x="156" y="133"/>
                          </a:cubicBezTo>
                          <a:cubicBezTo>
                            <a:pt x="210" y="178"/>
                            <a:pt x="256" y="224"/>
                            <a:pt x="301" y="278"/>
                          </a:cubicBezTo>
                          <a:cubicBezTo>
                            <a:pt x="303" y="280"/>
                            <a:pt x="306" y="281"/>
                            <a:pt x="309" y="279"/>
                          </a:cubicBezTo>
                          <a:cubicBezTo>
                            <a:pt x="312" y="278"/>
                            <a:pt x="316" y="276"/>
                            <a:pt x="319" y="275"/>
                          </a:cubicBezTo>
                          <a:cubicBezTo>
                            <a:pt x="333" y="272"/>
                            <a:pt x="333" y="272"/>
                            <a:pt x="333" y="272"/>
                          </a:cubicBezTo>
                          <a:cubicBezTo>
                            <a:pt x="339" y="270"/>
                            <a:pt x="344" y="269"/>
                            <a:pt x="349" y="269"/>
                          </a:cubicBezTo>
                          <a:cubicBezTo>
                            <a:pt x="365" y="269"/>
                            <a:pt x="381" y="276"/>
                            <a:pt x="393" y="287"/>
                          </a:cubicBezTo>
                          <a:cubicBezTo>
                            <a:pt x="403" y="298"/>
                            <a:pt x="403" y="298"/>
                            <a:pt x="403" y="298"/>
                          </a:cubicBezTo>
                          <a:cubicBezTo>
                            <a:pt x="415" y="309"/>
                            <a:pt x="421" y="325"/>
                            <a:pt x="421" y="341"/>
                          </a:cubicBezTo>
                          <a:cubicBezTo>
                            <a:pt x="421" y="347"/>
                            <a:pt x="420" y="352"/>
                            <a:pt x="419" y="357"/>
                          </a:cubicBezTo>
                          <a:cubicBezTo>
                            <a:pt x="417" y="363"/>
                            <a:pt x="417" y="363"/>
                            <a:pt x="417" y="363"/>
                          </a:cubicBezTo>
                          <a:cubicBezTo>
                            <a:pt x="424" y="365"/>
                            <a:pt x="424" y="365"/>
                            <a:pt x="424" y="365"/>
                          </a:cubicBezTo>
                          <a:cubicBezTo>
                            <a:pt x="428" y="360"/>
                            <a:pt x="428" y="360"/>
                            <a:pt x="428" y="360"/>
                          </a:cubicBezTo>
                          <a:cubicBezTo>
                            <a:pt x="376" y="307"/>
                            <a:pt x="376" y="307"/>
                            <a:pt x="376" y="307"/>
                          </a:cubicBezTo>
                          <a:cubicBezTo>
                            <a:pt x="374" y="306"/>
                            <a:pt x="373" y="305"/>
                            <a:pt x="371" y="305"/>
                          </a:cubicBezTo>
                          <a:cubicBezTo>
                            <a:pt x="369" y="305"/>
                            <a:pt x="367" y="306"/>
                            <a:pt x="366" y="307"/>
                          </a:cubicBezTo>
                          <a:cubicBezTo>
                            <a:pt x="308" y="366"/>
                            <a:pt x="308" y="366"/>
                            <a:pt x="308" y="366"/>
                          </a:cubicBezTo>
                          <a:cubicBezTo>
                            <a:pt x="305" y="368"/>
                            <a:pt x="305" y="372"/>
                            <a:pt x="308" y="375"/>
                          </a:cubicBezTo>
                          <a:cubicBezTo>
                            <a:pt x="361" y="428"/>
                            <a:pt x="361" y="428"/>
                            <a:pt x="361" y="428"/>
                          </a:cubicBezTo>
                          <a:cubicBezTo>
                            <a:pt x="365" y="423"/>
                            <a:pt x="365" y="423"/>
                            <a:pt x="365" y="423"/>
                          </a:cubicBezTo>
                          <a:cubicBezTo>
                            <a:pt x="364" y="417"/>
                            <a:pt x="364" y="417"/>
                            <a:pt x="364" y="417"/>
                          </a:cubicBezTo>
                          <a:cubicBezTo>
                            <a:pt x="358" y="418"/>
                            <a:pt x="358" y="418"/>
                            <a:pt x="358" y="418"/>
                          </a:cubicBezTo>
                          <a:cubicBezTo>
                            <a:pt x="353" y="420"/>
                            <a:pt x="347" y="420"/>
                            <a:pt x="342" y="420"/>
                          </a:cubicBezTo>
                          <a:cubicBezTo>
                            <a:pt x="326" y="420"/>
                            <a:pt x="310" y="414"/>
                            <a:pt x="298" y="402"/>
                          </a:cubicBezTo>
                          <a:cubicBezTo>
                            <a:pt x="288" y="392"/>
                            <a:pt x="288" y="392"/>
                            <a:pt x="288" y="392"/>
                          </a:cubicBezTo>
                          <a:cubicBezTo>
                            <a:pt x="276" y="381"/>
                            <a:pt x="270" y="365"/>
                            <a:pt x="270" y="349"/>
                          </a:cubicBezTo>
                          <a:cubicBezTo>
                            <a:pt x="270" y="343"/>
                            <a:pt x="271" y="338"/>
                            <a:pt x="272" y="333"/>
                          </a:cubicBezTo>
                          <a:cubicBezTo>
                            <a:pt x="276" y="319"/>
                            <a:pt x="276" y="319"/>
                            <a:pt x="276" y="319"/>
                          </a:cubicBezTo>
                          <a:cubicBezTo>
                            <a:pt x="277" y="315"/>
                            <a:pt x="278" y="312"/>
                            <a:pt x="280" y="308"/>
                          </a:cubicBezTo>
                          <a:cubicBezTo>
                            <a:pt x="281" y="305"/>
                            <a:pt x="281" y="302"/>
                            <a:pt x="278" y="300"/>
                          </a:cubicBezTo>
                          <a:cubicBezTo>
                            <a:pt x="225" y="256"/>
                            <a:pt x="178" y="209"/>
                            <a:pt x="134" y="156"/>
                          </a:cubicBezTo>
                          <a:cubicBezTo>
                            <a:pt x="132" y="153"/>
                            <a:pt x="129" y="152"/>
                            <a:pt x="126" y="154"/>
                          </a:cubicBezTo>
                          <a:cubicBezTo>
                            <a:pt x="122" y="156"/>
                            <a:pt x="119" y="157"/>
                            <a:pt x="115" y="158"/>
                          </a:cubicBezTo>
                          <a:cubicBezTo>
                            <a:pt x="101" y="162"/>
                            <a:pt x="101" y="162"/>
                            <a:pt x="101" y="162"/>
                          </a:cubicBezTo>
                          <a:cubicBezTo>
                            <a:pt x="96" y="163"/>
                            <a:pt x="91" y="164"/>
                            <a:pt x="85" y="164"/>
                          </a:cubicBezTo>
                          <a:cubicBezTo>
                            <a:pt x="69" y="164"/>
                            <a:pt x="53" y="157"/>
                            <a:pt x="42" y="146"/>
                          </a:cubicBezTo>
                          <a:cubicBezTo>
                            <a:pt x="31" y="136"/>
                            <a:pt x="31" y="136"/>
                            <a:pt x="31" y="136"/>
                          </a:cubicBezTo>
                          <a:cubicBezTo>
                            <a:pt x="20" y="124"/>
                            <a:pt x="13" y="108"/>
                            <a:pt x="13" y="92"/>
                          </a:cubicBezTo>
                          <a:cubicBezTo>
                            <a:pt x="13" y="87"/>
                            <a:pt x="14" y="81"/>
                            <a:pt x="16" y="76"/>
                          </a:cubicBezTo>
                          <a:cubicBezTo>
                            <a:pt x="17" y="70"/>
                            <a:pt x="17" y="70"/>
                            <a:pt x="17" y="70"/>
                          </a:cubicBezTo>
                          <a:cubicBezTo>
                            <a:pt x="11" y="68"/>
                            <a:pt x="11" y="68"/>
                            <a:pt x="11" y="68"/>
                          </a:cubicBezTo>
                          <a:cubicBezTo>
                            <a:pt x="6" y="73"/>
                            <a:pt x="6" y="73"/>
                            <a:pt x="6" y="73"/>
                          </a:cubicBezTo>
                          <a:cubicBezTo>
                            <a:pt x="59" y="126"/>
                            <a:pt x="59" y="126"/>
                            <a:pt x="59" y="126"/>
                          </a:cubicBezTo>
                          <a:cubicBezTo>
                            <a:pt x="60" y="127"/>
                            <a:pt x="62" y="128"/>
                            <a:pt x="64" y="128"/>
                          </a:cubicBezTo>
                          <a:cubicBezTo>
                            <a:pt x="65" y="128"/>
                            <a:pt x="67" y="127"/>
                            <a:pt x="68" y="126"/>
                          </a:cubicBezTo>
                          <a:cubicBezTo>
                            <a:pt x="127" y="68"/>
                            <a:pt x="127" y="68"/>
                            <a:pt x="127" y="68"/>
                          </a:cubicBezTo>
                          <a:cubicBezTo>
                            <a:pt x="128" y="66"/>
                            <a:pt x="129" y="65"/>
                            <a:pt x="129" y="63"/>
                          </a:cubicBezTo>
                          <a:cubicBezTo>
                            <a:pt x="129" y="61"/>
                            <a:pt x="128" y="60"/>
                            <a:pt x="127" y="58"/>
                          </a:cubicBezTo>
                          <a:cubicBezTo>
                            <a:pt x="74" y="5"/>
                            <a:pt x="74" y="5"/>
                            <a:pt x="74" y="5"/>
                          </a:cubicBezTo>
                          <a:cubicBezTo>
                            <a:pt x="69" y="10"/>
                            <a:pt x="69" y="10"/>
                            <a:pt x="69" y="10"/>
                          </a:cubicBezTo>
                          <a:cubicBezTo>
                            <a:pt x="71" y="16"/>
                            <a:pt x="71" y="16"/>
                            <a:pt x="71" y="16"/>
                          </a:cubicBezTo>
                          <a:cubicBezTo>
                            <a:pt x="77" y="15"/>
                            <a:pt x="77" y="15"/>
                            <a:pt x="77" y="15"/>
                          </a:cubicBezTo>
                          <a:cubicBezTo>
                            <a:pt x="82" y="13"/>
                            <a:pt x="87" y="13"/>
                            <a:pt x="93" y="13"/>
                          </a:cubicBezTo>
                          <a:cubicBezTo>
                            <a:pt x="109" y="13"/>
                            <a:pt x="125" y="19"/>
                            <a:pt x="136" y="31"/>
                          </a:cubicBezTo>
                          <a:cubicBezTo>
                            <a:pt x="146" y="41"/>
                            <a:pt x="146" y="41"/>
                            <a:pt x="146" y="41"/>
                          </a:cubicBezTo>
                          <a:cubicBezTo>
                            <a:pt x="158" y="53"/>
                            <a:pt x="164" y="68"/>
                            <a:pt x="164" y="85"/>
                          </a:cubicBezTo>
                          <a:cubicBezTo>
                            <a:pt x="164" y="90"/>
                            <a:pt x="164" y="95"/>
                            <a:pt x="162" y="101"/>
                          </a:cubicBezTo>
                          <a:lnTo>
                            <a:pt x="169" y="10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49" name="Freeform 1693">
                      <a:extLst>
                        <a:ext uri="{FF2B5EF4-FFF2-40B4-BE49-F238E27FC236}">
                          <a16:creationId xmlns="" xmlns:a16="http://schemas.microsoft.com/office/drawing/2014/main" id="{910D374B-8040-4F00-AC4C-CA65DD6D1A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370300" y="4338638"/>
                      <a:ext cx="374650" cy="520700"/>
                    </a:xfrm>
                    <a:custGeom>
                      <a:avLst/>
                      <a:gdLst>
                        <a:gd name="T0" fmla="*/ 179 w 218"/>
                        <a:gd name="T1" fmla="*/ 130 h 304"/>
                        <a:gd name="T2" fmla="*/ 184 w 218"/>
                        <a:gd name="T3" fmla="*/ 126 h 304"/>
                        <a:gd name="T4" fmla="*/ 116 w 218"/>
                        <a:gd name="T5" fmla="*/ 58 h 304"/>
                        <a:gd name="T6" fmla="*/ 129 w 218"/>
                        <a:gd name="T7" fmla="*/ 44 h 304"/>
                        <a:gd name="T8" fmla="*/ 131 w 218"/>
                        <a:gd name="T9" fmla="*/ 39 h 304"/>
                        <a:gd name="T10" fmla="*/ 129 w 218"/>
                        <a:gd name="T11" fmla="*/ 35 h 304"/>
                        <a:gd name="T12" fmla="*/ 97 w 218"/>
                        <a:gd name="T13" fmla="*/ 2 h 304"/>
                        <a:gd name="T14" fmla="*/ 87 w 218"/>
                        <a:gd name="T15" fmla="*/ 2 h 304"/>
                        <a:gd name="T16" fmla="*/ 2 w 218"/>
                        <a:gd name="T17" fmla="*/ 88 h 304"/>
                        <a:gd name="T18" fmla="*/ 0 w 218"/>
                        <a:gd name="T19" fmla="*/ 93 h 304"/>
                        <a:gd name="T20" fmla="*/ 2 w 218"/>
                        <a:gd name="T21" fmla="*/ 97 h 304"/>
                        <a:gd name="T22" fmla="*/ 34 w 218"/>
                        <a:gd name="T23" fmla="*/ 130 h 304"/>
                        <a:gd name="T24" fmla="*/ 44 w 218"/>
                        <a:gd name="T25" fmla="*/ 130 h 304"/>
                        <a:gd name="T26" fmla="*/ 57 w 218"/>
                        <a:gd name="T27" fmla="*/ 116 h 304"/>
                        <a:gd name="T28" fmla="*/ 125 w 218"/>
                        <a:gd name="T29" fmla="*/ 184 h 304"/>
                        <a:gd name="T30" fmla="*/ 163 w 218"/>
                        <a:gd name="T31" fmla="*/ 240 h 304"/>
                        <a:gd name="T32" fmla="*/ 172 w 218"/>
                        <a:gd name="T33" fmla="*/ 280 h 304"/>
                        <a:gd name="T34" fmla="*/ 171 w 218"/>
                        <a:gd name="T35" fmla="*/ 291 h 304"/>
                        <a:gd name="T36" fmla="*/ 170 w 218"/>
                        <a:gd name="T37" fmla="*/ 294 h 304"/>
                        <a:gd name="T38" fmla="*/ 170 w 218"/>
                        <a:gd name="T39" fmla="*/ 294 h 304"/>
                        <a:gd name="T40" fmla="*/ 170 w 218"/>
                        <a:gd name="T41" fmla="*/ 295 h 304"/>
                        <a:gd name="T42" fmla="*/ 170 w 218"/>
                        <a:gd name="T43" fmla="*/ 295 h 304"/>
                        <a:gd name="T44" fmla="*/ 174 w 218"/>
                        <a:gd name="T45" fmla="*/ 296 h 304"/>
                        <a:gd name="T46" fmla="*/ 170 w 218"/>
                        <a:gd name="T47" fmla="*/ 294 h 304"/>
                        <a:gd name="T48" fmla="*/ 170 w 218"/>
                        <a:gd name="T49" fmla="*/ 295 h 304"/>
                        <a:gd name="T50" fmla="*/ 174 w 218"/>
                        <a:gd name="T51" fmla="*/ 296 h 304"/>
                        <a:gd name="T52" fmla="*/ 170 w 218"/>
                        <a:gd name="T53" fmla="*/ 294 h 304"/>
                        <a:gd name="T54" fmla="*/ 173 w 218"/>
                        <a:gd name="T55" fmla="*/ 302 h 304"/>
                        <a:gd name="T56" fmla="*/ 181 w 218"/>
                        <a:gd name="T57" fmla="*/ 301 h 304"/>
                        <a:gd name="T58" fmla="*/ 218 w 218"/>
                        <a:gd name="T59" fmla="*/ 210 h 304"/>
                        <a:gd name="T60" fmla="*/ 184 w 218"/>
                        <a:gd name="T61" fmla="*/ 126 h 304"/>
                        <a:gd name="T62" fmla="*/ 179 w 218"/>
                        <a:gd name="T63" fmla="*/ 130 h 304"/>
                        <a:gd name="T64" fmla="*/ 174 w 218"/>
                        <a:gd name="T65" fmla="*/ 135 h 304"/>
                        <a:gd name="T66" fmla="*/ 205 w 218"/>
                        <a:gd name="T67" fmla="*/ 210 h 304"/>
                        <a:gd name="T68" fmla="*/ 172 w 218"/>
                        <a:gd name="T69" fmla="*/ 292 h 304"/>
                        <a:gd name="T70" fmla="*/ 176 w 218"/>
                        <a:gd name="T71" fmla="*/ 296 h 304"/>
                        <a:gd name="T72" fmla="*/ 183 w 218"/>
                        <a:gd name="T73" fmla="*/ 298 h 304"/>
                        <a:gd name="T74" fmla="*/ 185 w 218"/>
                        <a:gd name="T75" fmla="*/ 280 h 304"/>
                        <a:gd name="T76" fmla="*/ 176 w 218"/>
                        <a:gd name="T77" fmla="*/ 235 h 304"/>
                        <a:gd name="T78" fmla="*/ 134 w 218"/>
                        <a:gd name="T79" fmla="*/ 175 h 304"/>
                        <a:gd name="T80" fmla="*/ 62 w 218"/>
                        <a:gd name="T81" fmla="*/ 102 h 304"/>
                        <a:gd name="T82" fmla="*/ 57 w 218"/>
                        <a:gd name="T83" fmla="*/ 100 h 304"/>
                        <a:gd name="T84" fmla="*/ 52 w 218"/>
                        <a:gd name="T85" fmla="*/ 102 h 304"/>
                        <a:gd name="T86" fmla="*/ 39 w 218"/>
                        <a:gd name="T87" fmla="*/ 116 h 304"/>
                        <a:gd name="T88" fmla="*/ 16 w 218"/>
                        <a:gd name="T89" fmla="*/ 93 h 304"/>
                        <a:gd name="T90" fmla="*/ 92 w 218"/>
                        <a:gd name="T91" fmla="*/ 16 h 304"/>
                        <a:gd name="T92" fmla="*/ 115 w 218"/>
                        <a:gd name="T93" fmla="*/ 39 h 304"/>
                        <a:gd name="T94" fmla="*/ 102 w 218"/>
                        <a:gd name="T95" fmla="*/ 53 h 304"/>
                        <a:gd name="T96" fmla="*/ 102 w 218"/>
                        <a:gd name="T97" fmla="*/ 62 h 304"/>
                        <a:gd name="T98" fmla="*/ 174 w 218"/>
                        <a:gd name="T99" fmla="*/ 135 h 304"/>
                        <a:gd name="T100" fmla="*/ 179 w 218"/>
                        <a:gd name="T101" fmla="*/ 130 h 3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18" h="304">
                          <a:moveTo>
                            <a:pt x="179" y="130"/>
                          </a:moveTo>
                          <a:cubicBezTo>
                            <a:pt x="184" y="126"/>
                            <a:pt x="184" y="126"/>
                            <a:pt x="184" y="126"/>
                          </a:cubicBezTo>
                          <a:cubicBezTo>
                            <a:pt x="116" y="58"/>
                            <a:pt x="116" y="58"/>
                            <a:pt x="116" y="58"/>
                          </a:cubicBezTo>
                          <a:cubicBezTo>
                            <a:pt x="129" y="44"/>
                            <a:pt x="129" y="44"/>
                            <a:pt x="129" y="44"/>
                          </a:cubicBezTo>
                          <a:cubicBezTo>
                            <a:pt x="130" y="43"/>
                            <a:pt x="131" y="41"/>
                            <a:pt x="131" y="39"/>
                          </a:cubicBezTo>
                          <a:cubicBezTo>
                            <a:pt x="131" y="38"/>
                            <a:pt x="130" y="36"/>
                            <a:pt x="129" y="35"/>
                          </a:cubicBezTo>
                          <a:cubicBezTo>
                            <a:pt x="97" y="2"/>
                            <a:pt x="97" y="2"/>
                            <a:pt x="97" y="2"/>
                          </a:cubicBezTo>
                          <a:cubicBezTo>
                            <a:pt x="94" y="0"/>
                            <a:pt x="90" y="0"/>
                            <a:pt x="87" y="2"/>
                          </a:cubicBezTo>
                          <a:cubicBezTo>
                            <a:pt x="2" y="88"/>
                            <a:pt x="2" y="88"/>
                            <a:pt x="2" y="88"/>
                          </a:cubicBezTo>
                          <a:cubicBezTo>
                            <a:pt x="1" y="89"/>
                            <a:pt x="0" y="91"/>
                            <a:pt x="0" y="93"/>
                          </a:cubicBezTo>
                          <a:cubicBezTo>
                            <a:pt x="0" y="94"/>
                            <a:pt x="1" y="96"/>
                            <a:pt x="2" y="97"/>
                          </a:cubicBezTo>
                          <a:cubicBezTo>
                            <a:pt x="34" y="130"/>
                            <a:pt x="34" y="130"/>
                            <a:pt x="34" y="130"/>
                          </a:cubicBezTo>
                          <a:cubicBezTo>
                            <a:pt x="37" y="132"/>
                            <a:pt x="41" y="132"/>
                            <a:pt x="44" y="130"/>
                          </a:cubicBezTo>
                          <a:cubicBezTo>
                            <a:pt x="57" y="116"/>
                            <a:pt x="57" y="116"/>
                            <a:pt x="57" y="116"/>
                          </a:cubicBezTo>
                          <a:cubicBezTo>
                            <a:pt x="125" y="184"/>
                            <a:pt x="125" y="184"/>
                            <a:pt x="125" y="184"/>
                          </a:cubicBezTo>
                          <a:cubicBezTo>
                            <a:pt x="145" y="204"/>
                            <a:pt x="157" y="224"/>
                            <a:pt x="163" y="240"/>
                          </a:cubicBezTo>
                          <a:cubicBezTo>
                            <a:pt x="170" y="256"/>
                            <a:pt x="172" y="270"/>
                            <a:pt x="172" y="280"/>
                          </a:cubicBezTo>
                          <a:cubicBezTo>
                            <a:pt x="172" y="285"/>
                            <a:pt x="171" y="288"/>
                            <a:pt x="171" y="291"/>
                          </a:cubicBezTo>
                          <a:cubicBezTo>
                            <a:pt x="171" y="292"/>
                            <a:pt x="170" y="293"/>
                            <a:pt x="170" y="294"/>
                          </a:cubicBezTo>
                          <a:cubicBezTo>
                            <a:pt x="170" y="294"/>
                            <a:pt x="170" y="294"/>
                            <a:pt x="170" y="294"/>
                          </a:cubicBezTo>
                          <a:cubicBezTo>
                            <a:pt x="170" y="295"/>
                            <a:pt x="170" y="295"/>
                            <a:pt x="170" y="295"/>
                          </a:cubicBezTo>
                          <a:cubicBezTo>
                            <a:pt x="170" y="295"/>
                            <a:pt x="170" y="295"/>
                            <a:pt x="170" y="295"/>
                          </a:cubicBezTo>
                          <a:cubicBezTo>
                            <a:pt x="174" y="296"/>
                            <a:pt x="174" y="296"/>
                            <a:pt x="174" y="296"/>
                          </a:cubicBezTo>
                          <a:cubicBezTo>
                            <a:pt x="170" y="294"/>
                            <a:pt x="170" y="294"/>
                            <a:pt x="170" y="294"/>
                          </a:cubicBezTo>
                          <a:cubicBezTo>
                            <a:pt x="170" y="295"/>
                            <a:pt x="170" y="295"/>
                            <a:pt x="170" y="295"/>
                          </a:cubicBezTo>
                          <a:cubicBezTo>
                            <a:pt x="174" y="296"/>
                            <a:pt x="174" y="296"/>
                            <a:pt x="174" y="296"/>
                          </a:cubicBezTo>
                          <a:cubicBezTo>
                            <a:pt x="170" y="294"/>
                            <a:pt x="170" y="294"/>
                            <a:pt x="170" y="294"/>
                          </a:cubicBezTo>
                          <a:cubicBezTo>
                            <a:pt x="169" y="297"/>
                            <a:pt x="170" y="300"/>
                            <a:pt x="173" y="302"/>
                          </a:cubicBezTo>
                          <a:cubicBezTo>
                            <a:pt x="176" y="304"/>
                            <a:pt x="179" y="303"/>
                            <a:pt x="181" y="301"/>
                          </a:cubicBezTo>
                          <a:cubicBezTo>
                            <a:pt x="205" y="277"/>
                            <a:pt x="218" y="244"/>
                            <a:pt x="218" y="210"/>
                          </a:cubicBezTo>
                          <a:cubicBezTo>
                            <a:pt x="218" y="180"/>
                            <a:pt x="207" y="149"/>
                            <a:pt x="184" y="126"/>
                          </a:cubicBezTo>
                          <a:cubicBezTo>
                            <a:pt x="179" y="130"/>
                            <a:pt x="179" y="130"/>
                            <a:pt x="179" y="130"/>
                          </a:cubicBezTo>
                          <a:cubicBezTo>
                            <a:pt x="174" y="135"/>
                            <a:pt x="174" y="135"/>
                            <a:pt x="174" y="135"/>
                          </a:cubicBezTo>
                          <a:cubicBezTo>
                            <a:pt x="195" y="155"/>
                            <a:pt x="205" y="183"/>
                            <a:pt x="205" y="210"/>
                          </a:cubicBezTo>
                          <a:cubicBezTo>
                            <a:pt x="205" y="240"/>
                            <a:pt x="193" y="270"/>
                            <a:pt x="172" y="292"/>
                          </a:cubicBezTo>
                          <a:cubicBezTo>
                            <a:pt x="176" y="296"/>
                            <a:pt x="176" y="296"/>
                            <a:pt x="176" y="296"/>
                          </a:cubicBezTo>
                          <a:cubicBezTo>
                            <a:pt x="183" y="298"/>
                            <a:pt x="183" y="298"/>
                            <a:pt x="183" y="298"/>
                          </a:cubicBezTo>
                          <a:cubicBezTo>
                            <a:pt x="183" y="298"/>
                            <a:pt x="185" y="291"/>
                            <a:pt x="185" y="280"/>
                          </a:cubicBezTo>
                          <a:cubicBezTo>
                            <a:pt x="185" y="269"/>
                            <a:pt x="183" y="253"/>
                            <a:pt x="176" y="235"/>
                          </a:cubicBezTo>
                          <a:cubicBezTo>
                            <a:pt x="168" y="217"/>
                            <a:pt x="156" y="196"/>
                            <a:pt x="134" y="175"/>
                          </a:cubicBezTo>
                          <a:cubicBezTo>
                            <a:pt x="62" y="102"/>
                            <a:pt x="62" y="102"/>
                            <a:pt x="62" y="102"/>
                          </a:cubicBezTo>
                          <a:cubicBezTo>
                            <a:pt x="61" y="101"/>
                            <a:pt x="59" y="100"/>
                            <a:pt x="57" y="100"/>
                          </a:cubicBezTo>
                          <a:cubicBezTo>
                            <a:pt x="55" y="100"/>
                            <a:pt x="54" y="101"/>
                            <a:pt x="52" y="102"/>
                          </a:cubicBezTo>
                          <a:cubicBezTo>
                            <a:pt x="39" y="116"/>
                            <a:pt x="39" y="116"/>
                            <a:pt x="39" y="116"/>
                          </a:cubicBezTo>
                          <a:cubicBezTo>
                            <a:pt x="16" y="93"/>
                            <a:pt x="16" y="93"/>
                            <a:pt x="16" y="93"/>
                          </a:cubicBezTo>
                          <a:cubicBezTo>
                            <a:pt x="92" y="16"/>
                            <a:pt x="92" y="16"/>
                            <a:pt x="92" y="16"/>
                          </a:cubicBezTo>
                          <a:cubicBezTo>
                            <a:pt x="115" y="39"/>
                            <a:pt x="115" y="39"/>
                            <a:pt x="115" y="39"/>
                          </a:cubicBezTo>
                          <a:cubicBezTo>
                            <a:pt x="102" y="53"/>
                            <a:pt x="102" y="53"/>
                            <a:pt x="102" y="53"/>
                          </a:cubicBezTo>
                          <a:cubicBezTo>
                            <a:pt x="99" y="56"/>
                            <a:pt x="99" y="60"/>
                            <a:pt x="102" y="62"/>
                          </a:cubicBezTo>
                          <a:cubicBezTo>
                            <a:pt x="174" y="135"/>
                            <a:pt x="174" y="135"/>
                            <a:pt x="174" y="135"/>
                          </a:cubicBezTo>
                          <a:lnTo>
                            <a:pt x="179" y="13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0" name="Freeform 1694">
                      <a:extLst>
                        <a:ext uri="{FF2B5EF4-FFF2-40B4-BE49-F238E27FC236}">
                          <a16:creationId xmlns="" xmlns:a16="http://schemas.microsoft.com/office/drawing/2014/main" id="{737BB614-B238-423B-8CD8-155E3B1AEBF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348075" y="4572001"/>
                      <a:ext cx="193675" cy="190500"/>
                    </a:xfrm>
                    <a:custGeom>
                      <a:avLst/>
                      <a:gdLst>
                        <a:gd name="T0" fmla="*/ 102 w 113"/>
                        <a:gd name="T1" fmla="*/ 2 h 111"/>
                        <a:gd name="T2" fmla="*/ 2 w 113"/>
                        <a:gd name="T3" fmla="*/ 99 h 111"/>
                        <a:gd name="T4" fmla="*/ 2 w 113"/>
                        <a:gd name="T5" fmla="*/ 108 h 111"/>
                        <a:gd name="T6" fmla="*/ 11 w 113"/>
                        <a:gd name="T7" fmla="*/ 109 h 111"/>
                        <a:gd name="T8" fmla="*/ 111 w 113"/>
                        <a:gd name="T9" fmla="*/ 12 h 111"/>
                        <a:gd name="T10" fmla="*/ 111 w 113"/>
                        <a:gd name="T11" fmla="*/ 2 h 111"/>
                        <a:gd name="T12" fmla="*/ 102 w 113"/>
                        <a:gd name="T13" fmla="*/ 2 h 11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3" h="111">
                          <a:moveTo>
                            <a:pt x="102" y="2"/>
                          </a:moveTo>
                          <a:cubicBezTo>
                            <a:pt x="2" y="99"/>
                            <a:pt x="2" y="99"/>
                            <a:pt x="2" y="99"/>
                          </a:cubicBezTo>
                          <a:cubicBezTo>
                            <a:pt x="0" y="102"/>
                            <a:pt x="0" y="106"/>
                            <a:pt x="2" y="108"/>
                          </a:cubicBezTo>
                          <a:cubicBezTo>
                            <a:pt x="5" y="111"/>
                            <a:pt x="9" y="111"/>
                            <a:pt x="11" y="109"/>
                          </a:cubicBezTo>
                          <a:cubicBezTo>
                            <a:pt x="111" y="12"/>
                            <a:pt x="111" y="12"/>
                            <a:pt x="111" y="12"/>
                          </a:cubicBezTo>
                          <a:cubicBezTo>
                            <a:pt x="113" y="9"/>
                            <a:pt x="113" y="5"/>
                            <a:pt x="111" y="2"/>
                          </a:cubicBezTo>
                          <a:cubicBezTo>
                            <a:pt x="108" y="0"/>
                            <a:pt x="104" y="0"/>
                            <a:pt x="102" y="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1" name="Freeform 1695">
                      <a:extLst>
                        <a:ext uri="{FF2B5EF4-FFF2-40B4-BE49-F238E27FC236}">
                          <a16:creationId xmlns="" xmlns:a16="http://schemas.microsoft.com/office/drawing/2014/main" id="{B326A41A-0935-409C-81E0-D493E2BFF6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027400" y="4802188"/>
                      <a:ext cx="336550" cy="334963"/>
                    </a:xfrm>
                    <a:custGeom>
                      <a:avLst/>
                      <a:gdLst>
                        <a:gd name="T0" fmla="*/ 150 w 196"/>
                        <a:gd name="T1" fmla="*/ 3 h 196"/>
                        <a:gd name="T2" fmla="*/ 2 w 196"/>
                        <a:gd name="T3" fmla="*/ 147 h 196"/>
                        <a:gd name="T4" fmla="*/ 0 w 196"/>
                        <a:gd name="T5" fmla="*/ 152 h 196"/>
                        <a:gd name="T6" fmla="*/ 2 w 196"/>
                        <a:gd name="T7" fmla="*/ 157 h 196"/>
                        <a:gd name="T8" fmla="*/ 40 w 196"/>
                        <a:gd name="T9" fmla="*/ 194 h 196"/>
                        <a:gd name="T10" fmla="*/ 45 w 196"/>
                        <a:gd name="T11" fmla="*/ 196 h 196"/>
                        <a:gd name="T12" fmla="*/ 49 w 196"/>
                        <a:gd name="T13" fmla="*/ 194 h 196"/>
                        <a:gd name="T14" fmla="*/ 194 w 196"/>
                        <a:gd name="T15" fmla="*/ 46 h 196"/>
                        <a:gd name="T16" fmla="*/ 194 w 196"/>
                        <a:gd name="T17" fmla="*/ 37 h 196"/>
                        <a:gd name="T18" fmla="*/ 184 w 196"/>
                        <a:gd name="T19" fmla="*/ 37 h 196"/>
                        <a:gd name="T20" fmla="*/ 45 w 196"/>
                        <a:gd name="T21" fmla="*/ 180 h 196"/>
                        <a:gd name="T22" fmla="*/ 17 w 196"/>
                        <a:gd name="T23" fmla="*/ 152 h 196"/>
                        <a:gd name="T24" fmla="*/ 160 w 196"/>
                        <a:gd name="T25" fmla="*/ 12 h 196"/>
                        <a:gd name="T26" fmla="*/ 160 w 196"/>
                        <a:gd name="T27" fmla="*/ 3 h 196"/>
                        <a:gd name="T28" fmla="*/ 150 w 196"/>
                        <a:gd name="T29" fmla="*/ 3 h 19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96" h="196">
                          <a:moveTo>
                            <a:pt x="150" y="3"/>
                          </a:moveTo>
                          <a:cubicBezTo>
                            <a:pt x="2" y="147"/>
                            <a:pt x="2" y="147"/>
                            <a:pt x="2" y="147"/>
                          </a:cubicBezTo>
                          <a:cubicBezTo>
                            <a:pt x="1" y="148"/>
                            <a:pt x="0" y="150"/>
                            <a:pt x="0" y="152"/>
                          </a:cubicBezTo>
                          <a:cubicBezTo>
                            <a:pt x="0" y="154"/>
                            <a:pt x="1" y="155"/>
                            <a:pt x="2" y="157"/>
                          </a:cubicBezTo>
                          <a:cubicBezTo>
                            <a:pt x="40" y="194"/>
                            <a:pt x="40" y="194"/>
                            <a:pt x="40" y="194"/>
                          </a:cubicBezTo>
                          <a:cubicBezTo>
                            <a:pt x="41" y="195"/>
                            <a:pt x="43" y="196"/>
                            <a:pt x="45" y="196"/>
                          </a:cubicBezTo>
                          <a:cubicBezTo>
                            <a:pt x="46" y="196"/>
                            <a:pt x="48" y="195"/>
                            <a:pt x="49" y="194"/>
                          </a:cubicBezTo>
                          <a:cubicBezTo>
                            <a:pt x="194" y="46"/>
                            <a:pt x="194" y="46"/>
                            <a:pt x="194" y="46"/>
                          </a:cubicBezTo>
                          <a:cubicBezTo>
                            <a:pt x="196" y="43"/>
                            <a:pt x="196" y="39"/>
                            <a:pt x="194" y="37"/>
                          </a:cubicBezTo>
                          <a:cubicBezTo>
                            <a:pt x="191" y="34"/>
                            <a:pt x="187" y="34"/>
                            <a:pt x="184" y="37"/>
                          </a:cubicBezTo>
                          <a:cubicBezTo>
                            <a:pt x="45" y="180"/>
                            <a:pt x="45" y="180"/>
                            <a:pt x="45" y="180"/>
                          </a:cubicBezTo>
                          <a:cubicBezTo>
                            <a:pt x="17" y="152"/>
                            <a:pt x="17" y="152"/>
                            <a:pt x="17" y="152"/>
                          </a:cubicBezTo>
                          <a:cubicBezTo>
                            <a:pt x="160" y="12"/>
                            <a:pt x="160" y="12"/>
                            <a:pt x="160" y="12"/>
                          </a:cubicBezTo>
                          <a:cubicBezTo>
                            <a:pt x="162" y="10"/>
                            <a:pt x="162" y="6"/>
                            <a:pt x="160" y="3"/>
                          </a:cubicBezTo>
                          <a:cubicBezTo>
                            <a:pt x="157" y="0"/>
                            <a:pt x="153" y="0"/>
                            <a:pt x="150" y="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2" name="Freeform 1696">
                      <a:extLst>
                        <a:ext uri="{FF2B5EF4-FFF2-40B4-BE49-F238E27FC236}">
                          <a16:creationId xmlns="" xmlns:a16="http://schemas.microsoft.com/office/drawing/2014/main" id="{C34F0BE6-6217-492E-A482-74294DE64C2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403638" y="4622801"/>
                      <a:ext cx="192088" cy="196850"/>
                    </a:xfrm>
                    <a:custGeom>
                      <a:avLst/>
                      <a:gdLst>
                        <a:gd name="T0" fmla="*/ 12 w 112"/>
                        <a:gd name="T1" fmla="*/ 111 h 114"/>
                        <a:gd name="T2" fmla="*/ 109 w 112"/>
                        <a:gd name="T3" fmla="*/ 12 h 114"/>
                        <a:gd name="T4" fmla="*/ 109 w 112"/>
                        <a:gd name="T5" fmla="*/ 3 h 114"/>
                        <a:gd name="T6" fmla="*/ 100 w 112"/>
                        <a:gd name="T7" fmla="*/ 3 h 114"/>
                        <a:gd name="T8" fmla="*/ 3 w 112"/>
                        <a:gd name="T9" fmla="*/ 102 h 114"/>
                        <a:gd name="T10" fmla="*/ 3 w 112"/>
                        <a:gd name="T11" fmla="*/ 112 h 114"/>
                        <a:gd name="T12" fmla="*/ 12 w 112"/>
                        <a:gd name="T13" fmla="*/ 111 h 1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12" h="114">
                          <a:moveTo>
                            <a:pt x="12" y="111"/>
                          </a:moveTo>
                          <a:cubicBezTo>
                            <a:pt x="109" y="12"/>
                            <a:pt x="109" y="12"/>
                            <a:pt x="109" y="12"/>
                          </a:cubicBezTo>
                          <a:cubicBezTo>
                            <a:pt x="112" y="9"/>
                            <a:pt x="112" y="5"/>
                            <a:pt x="109" y="3"/>
                          </a:cubicBezTo>
                          <a:cubicBezTo>
                            <a:pt x="107" y="0"/>
                            <a:pt x="102" y="0"/>
                            <a:pt x="100" y="3"/>
                          </a:cubicBezTo>
                          <a:cubicBezTo>
                            <a:pt x="3" y="102"/>
                            <a:pt x="3" y="102"/>
                            <a:pt x="3" y="102"/>
                          </a:cubicBezTo>
                          <a:cubicBezTo>
                            <a:pt x="0" y="105"/>
                            <a:pt x="0" y="109"/>
                            <a:pt x="3" y="112"/>
                          </a:cubicBezTo>
                          <a:cubicBezTo>
                            <a:pt x="6" y="114"/>
                            <a:pt x="10" y="114"/>
                            <a:pt x="12" y="111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53" name="Freeform 1697">
                      <a:extLst>
                        <a:ext uri="{FF2B5EF4-FFF2-40B4-BE49-F238E27FC236}">
                          <a16:creationId xmlns="" xmlns:a16="http://schemas.microsoft.com/office/drawing/2014/main" id="{5BC20648-AC22-470A-8B01-EDC3A17BCEC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603663" y="4457701"/>
                      <a:ext cx="104775" cy="106363"/>
                    </a:xfrm>
                    <a:custGeom>
                      <a:avLst/>
                      <a:gdLst>
                        <a:gd name="T0" fmla="*/ 41 w 61"/>
                        <a:gd name="T1" fmla="*/ 59 h 62"/>
                        <a:gd name="T2" fmla="*/ 59 w 61"/>
                        <a:gd name="T3" fmla="*/ 41 h 62"/>
                        <a:gd name="T4" fmla="*/ 59 w 61"/>
                        <a:gd name="T5" fmla="*/ 31 h 62"/>
                        <a:gd name="T6" fmla="*/ 30 w 61"/>
                        <a:gd name="T7" fmla="*/ 3 h 62"/>
                        <a:gd name="T8" fmla="*/ 21 w 61"/>
                        <a:gd name="T9" fmla="*/ 3 h 62"/>
                        <a:gd name="T10" fmla="*/ 2 w 61"/>
                        <a:gd name="T11" fmla="*/ 21 h 62"/>
                        <a:gd name="T12" fmla="*/ 2 w 61"/>
                        <a:gd name="T13" fmla="*/ 30 h 62"/>
                        <a:gd name="T14" fmla="*/ 12 w 61"/>
                        <a:gd name="T15" fmla="*/ 30 h 62"/>
                        <a:gd name="T16" fmla="*/ 25 w 61"/>
                        <a:gd name="T17" fmla="*/ 17 h 62"/>
                        <a:gd name="T18" fmla="*/ 45 w 61"/>
                        <a:gd name="T19" fmla="*/ 36 h 62"/>
                        <a:gd name="T20" fmla="*/ 31 w 61"/>
                        <a:gd name="T21" fmla="*/ 50 h 62"/>
                        <a:gd name="T22" fmla="*/ 32 w 61"/>
                        <a:gd name="T23" fmla="*/ 59 h 62"/>
                        <a:gd name="T24" fmla="*/ 41 w 61"/>
                        <a:gd name="T25" fmla="*/ 59 h 6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61" h="62">
                          <a:moveTo>
                            <a:pt x="41" y="59"/>
                          </a:moveTo>
                          <a:cubicBezTo>
                            <a:pt x="59" y="41"/>
                            <a:pt x="59" y="41"/>
                            <a:pt x="59" y="41"/>
                          </a:cubicBezTo>
                          <a:cubicBezTo>
                            <a:pt x="61" y="38"/>
                            <a:pt x="61" y="34"/>
                            <a:pt x="59" y="31"/>
                          </a:cubicBezTo>
                          <a:cubicBezTo>
                            <a:pt x="30" y="3"/>
                            <a:pt x="30" y="3"/>
                            <a:pt x="30" y="3"/>
                          </a:cubicBezTo>
                          <a:cubicBezTo>
                            <a:pt x="28" y="0"/>
                            <a:pt x="23" y="0"/>
                            <a:pt x="21" y="3"/>
                          </a:cubicBezTo>
                          <a:cubicBezTo>
                            <a:pt x="2" y="21"/>
                            <a:pt x="2" y="21"/>
                            <a:pt x="2" y="21"/>
                          </a:cubicBezTo>
                          <a:cubicBezTo>
                            <a:pt x="0" y="23"/>
                            <a:pt x="0" y="27"/>
                            <a:pt x="2" y="30"/>
                          </a:cubicBezTo>
                          <a:cubicBezTo>
                            <a:pt x="5" y="33"/>
                            <a:pt x="9" y="33"/>
                            <a:pt x="12" y="30"/>
                          </a:cubicBezTo>
                          <a:cubicBezTo>
                            <a:pt x="25" y="17"/>
                            <a:pt x="25" y="17"/>
                            <a:pt x="25" y="17"/>
                          </a:cubicBezTo>
                          <a:cubicBezTo>
                            <a:pt x="45" y="36"/>
                            <a:pt x="45" y="36"/>
                            <a:pt x="45" y="36"/>
                          </a:cubicBezTo>
                          <a:cubicBezTo>
                            <a:pt x="31" y="50"/>
                            <a:pt x="31" y="50"/>
                            <a:pt x="31" y="50"/>
                          </a:cubicBezTo>
                          <a:cubicBezTo>
                            <a:pt x="29" y="52"/>
                            <a:pt x="29" y="57"/>
                            <a:pt x="32" y="59"/>
                          </a:cubicBezTo>
                          <a:cubicBezTo>
                            <a:pt x="34" y="62"/>
                            <a:pt x="38" y="62"/>
                            <a:pt x="41" y="59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06" name="Group 87">
                    <a:extLst>
                      <a:ext uri="{FF2B5EF4-FFF2-40B4-BE49-F238E27FC236}">
                        <a16:creationId xmlns="" xmlns:a16="http://schemas.microsoft.com/office/drawing/2014/main" id="{4B2F467A-369E-444C-8C64-66397E489B5D}"/>
                      </a:ext>
                    </a:extLst>
                  </p:cNvPr>
                  <p:cNvGrpSpPr/>
                  <p:nvPr/>
                </p:nvGrpSpPr>
                <p:grpSpPr>
                  <a:xfrm>
                    <a:off x="3741745" y="4632466"/>
                    <a:ext cx="536568" cy="490085"/>
                    <a:chOff x="12806363" y="2284413"/>
                    <a:chExt cx="842963" cy="769938"/>
                  </a:xfrm>
                  <a:solidFill>
                    <a:schemeClr val="tx1"/>
                  </a:solidFill>
                </p:grpSpPr>
                <p:sp>
                  <p:nvSpPr>
                    <p:cNvPr id="126" name="Freeform 1658">
                      <a:extLst>
                        <a:ext uri="{FF2B5EF4-FFF2-40B4-BE49-F238E27FC236}">
                          <a16:creationId xmlns="" xmlns:a16="http://schemas.microsoft.com/office/drawing/2014/main" id="{1C25D345-6455-4D46-9842-7C6454C539E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806363" y="2284413"/>
                      <a:ext cx="842963" cy="769938"/>
                    </a:xfrm>
                    <a:custGeom>
                      <a:avLst/>
                      <a:gdLst>
                        <a:gd name="T0" fmla="*/ 411 w 491"/>
                        <a:gd name="T1" fmla="*/ 442 h 449"/>
                        <a:gd name="T2" fmla="*/ 411 w 491"/>
                        <a:gd name="T3" fmla="*/ 436 h 449"/>
                        <a:gd name="T4" fmla="*/ 80 w 491"/>
                        <a:gd name="T5" fmla="*/ 436 h 449"/>
                        <a:gd name="T6" fmla="*/ 33 w 491"/>
                        <a:gd name="T7" fmla="*/ 416 h 449"/>
                        <a:gd name="T8" fmla="*/ 14 w 491"/>
                        <a:gd name="T9" fmla="*/ 369 h 449"/>
                        <a:gd name="T10" fmla="*/ 14 w 491"/>
                        <a:gd name="T11" fmla="*/ 43 h 449"/>
                        <a:gd name="T12" fmla="*/ 22 w 491"/>
                        <a:gd name="T13" fmla="*/ 22 h 449"/>
                        <a:gd name="T14" fmla="*/ 43 w 491"/>
                        <a:gd name="T15" fmla="*/ 13 h 449"/>
                        <a:gd name="T16" fmla="*/ 448 w 491"/>
                        <a:gd name="T17" fmla="*/ 13 h 449"/>
                        <a:gd name="T18" fmla="*/ 469 w 491"/>
                        <a:gd name="T19" fmla="*/ 22 h 449"/>
                        <a:gd name="T20" fmla="*/ 477 w 491"/>
                        <a:gd name="T21" fmla="*/ 43 h 449"/>
                        <a:gd name="T22" fmla="*/ 477 w 491"/>
                        <a:gd name="T23" fmla="*/ 369 h 449"/>
                        <a:gd name="T24" fmla="*/ 458 w 491"/>
                        <a:gd name="T25" fmla="*/ 416 h 449"/>
                        <a:gd name="T26" fmla="*/ 411 w 491"/>
                        <a:gd name="T27" fmla="*/ 436 h 449"/>
                        <a:gd name="T28" fmla="*/ 411 w 491"/>
                        <a:gd name="T29" fmla="*/ 442 h 449"/>
                        <a:gd name="T30" fmla="*/ 411 w 491"/>
                        <a:gd name="T31" fmla="*/ 449 h 449"/>
                        <a:gd name="T32" fmla="*/ 491 w 491"/>
                        <a:gd name="T33" fmla="*/ 369 h 449"/>
                        <a:gd name="T34" fmla="*/ 491 w 491"/>
                        <a:gd name="T35" fmla="*/ 43 h 449"/>
                        <a:gd name="T36" fmla="*/ 448 w 491"/>
                        <a:gd name="T37" fmla="*/ 0 h 449"/>
                        <a:gd name="T38" fmla="*/ 43 w 491"/>
                        <a:gd name="T39" fmla="*/ 0 h 449"/>
                        <a:gd name="T40" fmla="*/ 0 w 491"/>
                        <a:gd name="T41" fmla="*/ 43 h 449"/>
                        <a:gd name="T42" fmla="*/ 0 w 491"/>
                        <a:gd name="T43" fmla="*/ 369 h 449"/>
                        <a:gd name="T44" fmla="*/ 80 w 491"/>
                        <a:gd name="T45" fmla="*/ 449 h 449"/>
                        <a:gd name="T46" fmla="*/ 411 w 491"/>
                        <a:gd name="T47" fmla="*/ 449 h 449"/>
                        <a:gd name="T48" fmla="*/ 411 w 491"/>
                        <a:gd name="T49" fmla="*/ 442 h 4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</a:cxnLst>
                      <a:rect l="0" t="0" r="r" b="b"/>
                      <a:pathLst>
                        <a:path w="491" h="449">
                          <a:moveTo>
                            <a:pt x="411" y="442"/>
                          </a:moveTo>
                          <a:cubicBezTo>
                            <a:pt x="411" y="436"/>
                            <a:pt x="411" y="436"/>
                            <a:pt x="411" y="436"/>
                          </a:cubicBezTo>
                          <a:cubicBezTo>
                            <a:pt x="80" y="436"/>
                            <a:pt x="80" y="436"/>
                            <a:pt x="80" y="436"/>
                          </a:cubicBezTo>
                          <a:cubicBezTo>
                            <a:pt x="62" y="436"/>
                            <a:pt x="45" y="428"/>
                            <a:pt x="33" y="416"/>
                          </a:cubicBezTo>
                          <a:cubicBezTo>
                            <a:pt x="21" y="404"/>
                            <a:pt x="14" y="388"/>
                            <a:pt x="14" y="369"/>
                          </a:cubicBezTo>
                          <a:cubicBezTo>
                            <a:pt x="14" y="43"/>
                            <a:pt x="14" y="43"/>
                            <a:pt x="14" y="43"/>
                          </a:cubicBezTo>
                          <a:cubicBezTo>
                            <a:pt x="14" y="34"/>
                            <a:pt x="17" y="27"/>
                            <a:pt x="22" y="22"/>
                          </a:cubicBezTo>
                          <a:cubicBezTo>
                            <a:pt x="28" y="17"/>
                            <a:pt x="35" y="13"/>
                            <a:pt x="43" y="13"/>
                          </a:cubicBezTo>
                          <a:cubicBezTo>
                            <a:pt x="448" y="13"/>
                            <a:pt x="448" y="13"/>
                            <a:pt x="448" y="13"/>
                          </a:cubicBezTo>
                          <a:cubicBezTo>
                            <a:pt x="456" y="13"/>
                            <a:pt x="464" y="17"/>
                            <a:pt x="469" y="22"/>
                          </a:cubicBezTo>
                          <a:cubicBezTo>
                            <a:pt x="474" y="27"/>
                            <a:pt x="477" y="34"/>
                            <a:pt x="477" y="43"/>
                          </a:cubicBezTo>
                          <a:cubicBezTo>
                            <a:pt x="477" y="369"/>
                            <a:pt x="477" y="369"/>
                            <a:pt x="477" y="369"/>
                          </a:cubicBezTo>
                          <a:cubicBezTo>
                            <a:pt x="477" y="388"/>
                            <a:pt x="470" y="404"/>
                            <a:pt x="458" y="416"/>
                          </a:cubicBezTo>
                          <a:cubicBezTo>
                            <a:pt x="446" y="428"/>
                            <a:pt x="429" y="436"/>
                            <a:pt x="411" y="436"/>
                          </a:cubicBezTo>
                          <a:cubicBezTo>
                            <a:pt x="411" y="442"/>
                            <a:pt x="411" y="442"/>
                            <a:pt x="411" y="442"/>
                          </a:cubicBezTo>
                          <a:cubicBezTo>
                            <a:pt x="411" y="449"/>
                            <a:pt x="411" y="449"/>
                            <a:pt x="411" y="449"/>
                          </a:cubicBezTo>
                          <a:cubicBezTo>
                            <a:pt x="455" y="449"/>
                            <a:pt x="491" y="413"/>
                            <a:pt x="491" y="369"/>
                          </a:cubicBezTo>
                          <a:cubicBezTo>
                            <a:pt x="491" y="43"/>
                            <a:pt x="491" y="43"/>
                            <a:pt x="491" y="43"/>
                          </a:cubicBezTo>
                          <a:cubicBezTo>
                            <a:pt x="491" y="19"/>
                            <a:pt x="472" y="0"/>
                            <a:pt x="448" y="0"/>
                          </a:cubicBezTo>
                          <a:cubicBezTo>
                            <a:pt x="43" y="0"/>
                            <a:pt x="43" y="0"/>
                            <a:pt x="43" y="0"/>
                          </a:cubicBezTo>
                          <a:cubicBezTo>
                            <a:pt x="19" y="0"/>
                            <a:pt x="0" y="19"/>
                            <a:pt x="0" y="43"/>
                          </a:cubicBezTo>
                          <a:cubicBezTo>
                            <a:pt x="0" y="369"/>
                            <a:pt x="0" y="369"/>
                            <a:pt x="0" y="369"/>
                          </a:cubicBezTo>
                          <a:cubicBezTo>
                            <a:pt x="0" y="413"/>
                            <a:pt x="36" y="449"/>
                            <a:pt x="80" y="449"/>
                          </a:cubicBezTo>
                          <a:cubicBezTo>
                            <a:pt x="411" y="449"/>
                            <a:pt x="411" y="449"/>
                            <a:pt x="411" y="449"/>
                          </a:cubicBezTo>
                          <a:lnTo>
                            <a:pt x="411" y="4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7" name="Freeform 1659">
                      <a:extLst>
                        <a:ext uri="{FF2B5EF4-FFF2-40B4-BE49-F238E27FC236}">
                          <a16:creationId xmlns="" xmlns:a16="http://schemas.microsoft.com/office/drawing/2014/main" id="{D5FF1D50-641C-421F-8825-1F2D19C4298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980988" y="2524126"/>
                      <a:ext cx="668338" cy="530225"/>
                    </a:xfrm>
                    <a:custGeom>
                      <a:avLst/>
                      <a:gdLst>
                        <a:gd name="T0" fmla="*/ 7 w 389"/>
                        <a:gd name="T1" fmla="*/ 310 h 310"/>
                        <a:gd name="T2" fmla="*/ 115 w 389"/>
                        <a:gd name="T3" fmla="*/ 201 h 310"/>
                        <a:gd name="T4" fmla="*/ 115 w 389"/>
                        <a:gd name="T5" fmla="*/ 57 h 310"/>
                        <a:gd name="T6" fmla="*/ 128 w 389"/>
                        <a:gd name="T7" fmla="*/ 26 h 310"/>
                        <a:gd name="T8" fmla="*/ 159 w 389"/>
                        <a:gd name="T9" fmla="*/ 13 h 310"/>
                        <a:gd name="T10" fmla="*/ 382 w 389"/>
                        <a:gd name="T11" fmla="*/ 13 h 310"/>
                        <a:gd name="T12" fmla="*/ 389 w 389"/>
                        <a:gd name="T13" fmla="*/ 7 h 310"/>
                        <a:gd name="T14" fmla="*/ 382 w 389"/>
                        <a:gd name="T15" fmla="*/ 0 h 310"/>
                        <a:gd name="T16" fmla="*/ 159 w 389"/>
                        <a:gd name="T17" fmla="*/ 0 h 310"/>
                        <a:gd name="T18" fmla="*/ 102 w 389"/>
                        <a:gd name="T19" fmla="*/ 57 h 310"/>
                        <a:gd name="T20" fmla="*/ 102 w 389"/>
                        <a:gd name="T21" fmla="*/ 201 h 310"/>
                        <a:gd name="T22" fmla="*/ 74 w 389"/>
                        <a:gd name="T23" fmla="*/ 269 h 310"/>
                        <a:gd name="T24" fmla="*/ 7 w 389"/>
                        <a:gd name="T25" fmla="*/ 297 h 310"/>
                        <a:gd name="T26" fmla="*/ 0 w 389"/>
                        <a:gd name="T27" fmla="*/ 303 h 310"/>
                        <a:gd name="T28" fmla="*/ 7 w 389"/>
                        <a:gd name="T29" fmla="*/ 310 h 3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389" h="310">
                          <a:moveTo>
                            <a:pt x="7" y="310"/>
                          </a:moveTo>
                          <a:cubicBezTo>
                            <a:pt x="67" y="310"/>
                            <a:pt x="115" y="261"/>
                            <a:pt x="115" y="201"/>
                          </a:cubicBezTo>
                          <a:cubicBezTo>
                            <a:pt x="115" y="57"/>
                            <a:pt x="115" y="57"/>
                            <a:pt x="115" y="57"/>
                          </a:cubicBezTo>
                          <a:cubicBezTo>
                            <a:pt x="115" y="45"/>
                            <a:pt x="120" y="34"/>
                            <a:pt x="128" y="26"/>
                          </a:cubicBezTo>
                          <a:cubicBezTo>
                            <a:pt x="136" y="18"/>
                            <a:pt x="147" y="13"/>
                            <a:pt x="159" y="13"/>
                          </a:cubicBezTo>
                          <a:cubicBezTo>
                            <a:pt x="382" y="13"/>
                            <a:pt x="382" y="13"/>
                            <a:pt x="382" y="13"/>
                          </a:cubicBezTo>
                          <a:cubicBezTo>
                            <a:pt x="386" y="13"/>
                            <a:pt x="389" y="10"/>
                            <a:pt x="389" y="7"/>
                          </a:cubicBezTo>
                          <a:cubicBezTo>
                            <a:pt x="389" y="3"/>
                            <a:pt x="386" y="0"/>
                            <a:pt x="382" y="0"/>
                          </a:cubicBezTo>
                          <a:cubicBezTo>
                            <a:pt x="159" y="0"/>
                            <a:pt x="159" y="0"/>
                            <a:pt x="159" y="0"/>
                          </a:cubicBezTo>
                          <a:cubicBezTo>
                            <a:pt x="128" y="0"/>
                            <a:pt x="102" y="26"/>
                            <a:pt x="102" y="57"/>
                          </a:cubicBezTo>
                          <a:cubicBezTo>
                            <a:pt x="102" y="201"/>
                            <a:pt x="102" y="201"/>
                            <a:pt x="102" y="201"/>
                          </a:cubicBezTo>
                          <a:cubicBezTo>
                            <a:pt x="102" y="228"/>
                            <a:pt x="92" y="252"/>
                            <a:pt x="74" y="269"/>
                          </a:cubicBezTo>
                          <a:cubicBezTo>
                            <a:pt x="57" y="286"/>
                            <a:pt x="33" y="297"/>
                            <a:pt x="7" y="297"/>
                          </a:cubicBezTo>
                          <a:cubicBezTo>
                            <a:pt x="3" y="297"/>
                            <a:pt x="0" y="300"/>
                            <a:pt x="0" y="303"/>
                          </a:cubicBezTo>
                          <a:cubicBezTo>
                            <a:pt x="0" y="307"/>
                            <a:pt x="3" y="310"/>
                            <a:pt x="7" y="31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8" name="Freeform 1660">
                      <a:extLst>
                        <a:ext uri="{FF2B5EF4-FFF2-40B4-BE49-F238E27FC236}">
                          <a16:creationId xmlns="" xmlns:a16="http://schemas.microsoft.com/office/drawing/2014/main" id="{9F0A330D-C487-498A-BFF1-07D7B394484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185775" y="2598738"/>
                      <a:ext cx="415925" cy="417513"/>
                    </a:xfrm>
                    <a:custGeom>
                      <a:avLst/>
                      <a:gdLst>
                        <a:gd name="T0" fmla="*/ 91 w 243"/>
                        <a:gd name="T1" fmla="*/ 211 h 243"/>
                        <a:gd name="T2" fmla="*/ 89 w 243"/>
                        <a:gd name="T3" fmla="*/ 205 h 243"/>
                        <a:gd name="T4" fmla="*/ 17 w 243"/>
                        <a:gd name="T5" fmla="*/ 226 h 243"/>
                        <a:gd name="T6" fmla="*/ 37 w 243"/>
                        <a:gd name="T7" fmla="*/ 156 h 243"/>
                        <a:gd name="T8" fmla="*/ 109 w 243"/>
                        <a:gd name="T9" fmla="*/ 84 h 243"/>
                        <a:gd name="T10" fmla="*/ 177 w 243"/>
                        <a:gd name="T11" fmla="*/ 16 h 243"/>
                        <a:gd name="T12" fmla="*/ 202 w 243"/>
                        <a:gd name="T13" fmla="*/ 41 h 243"/>
                        <a:gd name="T14" fmla="*/ 227 w 243"/>
                        <a:gd name="T15" fmla="*/ 66 h 243"/>
                        <a:gd name="T16" fmla="*/ 159 w 243"/>
                        <a:gd name="T17" fmla="*/ 134 h 243"/>
                        <a:gd name="T18" fmla="*/ 86 w 243"/>
                        <a:gd name="T19" fmla="*/ 207 h 243"/>
                        <a:gd name="T20" fmla="*/ 91 w 243"/>
                        <a:gd name="T21" fmla="*/ 211 h 243"/>
                        <a:gd name="T22" fmla="*/ 89 w 243"/>
                        <a:gd name="T23" fmla="*/ 205 h 243"/>
                        <a:gd name="T24" fmla="*/ 91 w 243"/>
                        <a:gd name="T25" fmla="*/ 211 h 243"/>
                        <a:gd name="T26" fmla="*/ 95 w 243"/>
                        <a:gd name="T27" fmla="*/ 216 h 243"/>
                        <a:gd name="T28" fmla="*/ 168 w 243"/>
                        <a:gd name="T29" fmla="*/ 143 h 243"/>
                        <a:gd name="T30" fmla="*/ 241 w 243"/>
                        <a:gd name="T31" fmla="*/ 71 h 243"/>
                        <a:gd name="T32" fmla="*/ 243 w 243"/>
                        <a:gd name="T33" fmla="*/ 66 h 243"/>
                        <a:gd name="T34" fmla="*/ 241 w 243"/>
                        <a:gd name="T35" fmla="*/ 61 h 243"/>
                        <a:gd name="T36" fmla="*/ 211 w 243"/>
                        <a:gd name="T37" fmla="*/ 32 h 243"/>
                        <a:gd name="T38" fmla="*/ 182 w 243"/>
                        <a:gd name="T39" fmla="*/ 2 h 243"/>
                        <a:gd name="T40" fmla="*/ 177 w 243"/>
                        <a:gd name="T41" fmla="*/ 0 h 243"/>
                        <a:gd name="T42" fmla="*/ 172 w 243"/>
                        <a:gd name="T43" fmla="*/ 2 h 243"/>
                        <a:gd name="T44" fmla="*/ 100 w 243"/>
                        <a:gd name="T45" fmla="*/ 75 h 243"/>
                        <a:gd name="T46" fmla="*/ 27 w 243"/>
                        <a:gd name="T47" fmla="*/ 148 h 243"/>
                        <a:gd name="T48" fmla="*/ 25 w 243"/>
                        <a:gd name="T49" fmla="*/ 150 h 243"/>
                        <a:gd name="T50" fmla="*/ 0 w 243"/>
                        <a:gd name="T51" fmla="*/ 234 h 243"/>
                        <a:gd name="T52" fmla="*/ 2 w 243"/>
                        <a:gd name="T53" fmla="*/ 241 h 243"/>
                        <a:gd name="T54" fmla="*/ 9 w 243"/>
                        <a:gd name="T55" fmla="*/ 242 h 243"/>
                        <a:gd name="T56" fmla="*/ 92 w 243"/>
                        <a:gd name="T57" fmla="*/ 218 h 243"/>
                        <a:gd name="T58" fmla="*/ 95 w 243"/>
                        <a:gd name="T59" fmla="*/ 216 h 243"/>
                        <a:gd name="T60" fmla="*/ 91 w 243"/>
                        <a:gd name="T61" fmla="*/ 211 h 2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243" h="243">
                          <a:moveTo>
                            <a:pt x="91" y="211"/>
                          </a:moveTo>
                          <a:cubicBezTo>
                            <a:pt x="89" y="205"/>
                            <a:pt x="89" y="205"/>
                            <a:pt x="89" y="205"/>
                          </a:cubicBezTo>
                          <a:cubicBezTo>
                            <a:pt x="17" y="226"/>
                            <a:pt x="17" y="226"/>
                            <a:pt x="17" y="226"/>
                          </a:cubicBezTo>
                          <a:cubicBezTo>
                            <a:pt x="37" y="156"/>
                            <a:pt x="37" y="156"/>
                            <a:pt x="37" y="156"/>
                          </a:cubicBezTo>
                          <a:cubicBezTo>
                            <a:pt x="109" y="84"/>
                            <a:pt x="109" y="84"/>
                            <a:pt x="109" y="84"/>
                          </a:cubicBezTo>
                          <a:cubicBezTo>
                            <a:pt x="177" y="16"/>
                            <a:pt x="177" y="16"/>
                            <a:pt x="177" y="16"/>
                          </a:cubicBezTo>
                          <a:cubicBezTo>
                            <a:pt x="202" y="41"/>
                            <a:pt x="202" y="41"/>
                            <a:pt x="202" y="41"/>
                          </a:cubicBezTo>
                          <a:cubicBezTo>
                            <a:pt x="227" y="66"/>
                            <a:pt x="227" y="66"/>
                            <a:pt x="227" y="66"/>
                          </a:cubicBezTo>
                          <a:cubicBezTo>
                            <a:pt x="159" y="134"/>
                            <a:pt x="159" y="134"/>
                            <a:pt x="159" y="134"/>
                          </a:cubicBezTo>
                          <a:cubicBezTo>
                            <a:pt x="86" y="207"/>
                            <a:pt x="86" y="207"/>
                            <a:pt x="86" y="207"/>
                          </a:cubicBezTo>
                          <a:cubicBezTo>
                            <a:pt x="91" y="211"/>
                            <a:pt x="91" y="211"/>
                            <a:pt x="91" y="211"/>
                          </a:cubicBezTo>
                          <a:cubicBezTo>
                            <a:pt x="89" y="205"/>
                            <a:pt x="89" y="205"/>
                            <a:pt x="89" y="205"/>
                          </a:cubicBezTo>
                          <a:cubicBezTo>
                            <a:pt x="91" y="211"/>
                            <a:pt x="91" y="211"/>
                            <a:pt x="91" y="211"/>
                          </a:cubicBezTo>
                          <a:cubicBezTo>
                            <a:pt x="95" y="216"/>
                            <a:pt x="95" y="216"/>
                            <a:pt x="95" y="216"/>
                          </a:cubicBezTo>
                          <a:cubicBezTo>
                            <a:pt x="168" y="143"/>
                            <a:pt x="168" y="143"/>
                            <a:pt x="168" y="143"/>
                          </a:cubicBezTo>
                          <a:cubicBezTo>
                            <a:pt x="241" y="71"/>
                            <a:pt x="241" y="71"/>
                            <a:pt x="241" y="71"/>
                          </a:cubicBezTo>
                          <a:cubicBezTo>
                            <a:pt x="242" y="69"/>
                            <a:pt x="243" y="68"/>
                            <a:pt x="243" y="66"/>
                          </a:cubicBezTo>
                          <a:cubicBezTo>
                            <a:pt x="243" y="64"/>
                            <a:pt x="242" y="63"/>
                            <a:pt x="241" y="61"/>
                          </a:cubicBezTo>
                          <a:cubicBezTo>
                            <a:pt x="211" y="32"/>
                            <a:pt x="211" y="32"/>
                            <a:pt x="211" y="32"/>
                          </a:cubicBezTo>
                          <a:cubicBezTo>
                            <a:pt x="182" y="2"/>
                            <a:pt x="182" y="2"/>
                            <a:pt x="182" y="2"/>
                          </a:cubicBezTo>
                          <a:cubicBezTo>
                            <a:pt x="180" y="1"/>
                            <a:pt x="179" y="0"/>
                            <a:pt x="177" y="0"/>
                          </a:cubicBezTo>
                          <a:cubicBezTo>
                            <a:pt x="175" y="0"/>
                            <a:pt x="173" y="1"/>
                            <a:pt x="172" y="2"/>
                          </a:cubicBezTo>
                          <a:cubicBezTo>
                            <a:pt x="100" y="75"/>
                            <a:pt x="100" y="75"/>
                            <a:pt x="100" y="75"/>
                          </a:cubicBezTo>
                          <a:cubicBezTo>
                            <a:pt x="27" y="148"/>
                            <a:pt x="27" y="148"/>
                            <a:pt x="27" y="148"/>
                          </a:cubicBezTo>
                          <a:cubicBezTo>
                            <a:pt x="26" y="148"/>
                            <a:pt x="25" y="149"/>
                            <a:pt x="25" y="150"/>
                          </a:cubicBezTo>
                          <a:cubicBezTo>
                            <a:pt x="0" y="234"/>
                            <a:pt x="0" y="234"/>
                            <a:pt x="0" y="234"/>
                          </a:cubicBezTo>
                          <a:cubicBezTo>
                            <a:pt x="0" y="237"/>
                            <a:pt x="0" y="239"/>
                            <a:pt x="2" y="241"/>
                          </a:cubicBezTo>
                          <a:cubicBezTo>
                            <a:pt x="4" y="243"/>
                            <a:pt x="6" y="243"/>
                            <a:pt x="9" y="242"/>
                          </a:cubicBezTo>
                          <a:cubicBezTo>
                            <a:pt x="92" y="218"/>
                            <a:pt x="92" y="218"/>
                            <a:pt x="92" y="218"/>
                          </a:cubicBezTo>
                          <a:cubicBezTo>
                            <a:pt x="94" y="217"/>
                            <a:pt x="95" y="217"/>
                            <a:pt x="95" y="216"/>
                          </a:cubicBezTo>
                          <a:lnTo>
                            <a:pt x="91" y="21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9" name="Freeform 1661">
                      <a:extLst>
                        <a:ext uri="{FF2B5EF4-FFF2-40B4-BE49-F238E27FC236}">
                          <a16:creationId xmlns="" xmlns:a16="http://schemas.microsoft.com/office/drawing/2014/main" id="{60D143C3-C6ED-434A-8794-0B388F13651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392150" y="2682876"/>
                      <a:ext cx="125413" cy="127000"/>
                    </a:xfrm>
                    <a:custGeom>
                      <a:avLst/>
                      <a:gdLst>
                        <a:gd name="T0" fmla="*/ 3 w 74"/>
                        <a:gd name="T1" fmla="*/ 12 h 74"/>
                        <a:gd name="T2" fmla="*/ 62 w 74"/>
                        <a:gd name="T3" fmla="*/ 71 h 74"/>
                        <a:gd name="T4" fmla="*/ 71 w 74"/>
                        <a:gd name="T5" fmla="*/ 71 h 74"/>
                        <a:gd name="T6" fmla="*/ 71 w 74"/>
                        <a:gd name="T7" fmla="*/ 62 h 74"/>
                        <a:gd name="T8" fmla="*/ 12 w 74"/>
                        <a:gd name="T9" fmla="*/ 2 h 74"/>
                        <a:gd name="T10" fmla="*/ 3 w 74"/>
                        <a:gd name="T11" fmla="*/ 2 h 74"/>
                        <a:gd name="T12" fmla="*/ 3 w 74"/>
                        <a:gd name="T13" fmla="*/ 12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" h="74">
                          <a:moveTo>
                            <a:pt x="3" y="12"/>
                          </a:moveTo>
                          <a:cubicBezTo>
                            <a:pt x="62" y="71"/>
                            <a:pt x="62" y="71"/>
                            <a:pt x="62" y="71"/>
                          </a:cubicBezTo>
                          <a:cubicBezTo>
                            <a:pt x="65" y="74"/>
                            <a:pt x="69" y="74"/>
                            <a:pt x="71" y="71"/>
                          </a:cubicBezTo>
                          <a:cubicBezTo>
                            <a:pt x="74" y="68"/>
                            <a:pt x="74" y="64"/>
                            <a:pt x="71" y="62"/>
                          </a:cubicBezTo>
                          <a:cubicBezTo>
                            <a:pt x="12" y="2"/>
                            <a:pt x="12" y="2"/>
                            <a:pt x="12" y="2"/>
                          </a:cubicBezTo>
                          <a:cubicBezTo>
                            <a:pt x="10" y="0"/>
                            <a:pt x="6" y="0"/>
                            <a:pt x="3" y="2"/>
                          </a:cubicBezTo>
                          <a:cubicBezTo>
                            <a:pt x="0" y="5"/>
                            <a:pt x="0" y="9"/>
                            <a:pt x="3" y="1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0" name="Freeform 1662">
                      <a:extLst>
                        <a:ext uri="{FF2B5EF4-FFF2-40B4-BE49-F238E27FC236}">
                          <a16:creationId xmlns="" xmlns:a16="http://schemas.microsoft.com/office/drawing/2014/main" id="{53F908D6-4626-47B3-893D-4B7F49AAD3A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227050" y="2847976"/>
                      <a:ext cx="127000" cy="127000"/>
                    </a:xfrm>
                    <a:custGeom>
                      <a:avLst/>
                      <a:gdLst>
                        <a:gd name="T0" fmla="*/ 3 w 74"/>
                        <a:gd name="T1" fmla="*/ 12 h 74"/>
                        <a:gd name="T2" fmla="*/ 62 w 74"/>
                        <a:gd name="T3" fmla="*/ 71 h 74"/>
                        <a:gd name="T4" fmla="*/ 71 w 74"/>
                        <a:gd name="T5" fmla="*/ 71 h 74"/>
                        <a:gd name="T6" fmla="*/ 71 w 74"/>
                        <a:gd name="T7" fmla="*/ 62 h 74"/>
                        <a:gd name="T8" fmla="*/ 12 w 74"/>
                        <a:gd name="T9" fmla="*/ 3 h 74"/>
                        <a:gd name="T10" fmla="*/ 3 w 74"/>
                        <a:gd name="T11" fmla="*/ 3 h 74"/>
                        <a:gd name="T12" fmla="*/ 3 w 74"/>
                        <a:gd name="T13" fmla="*/ 12 h 7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4" h="74">
                          <a:moveTo>
                            <a:pt x="3" y="12"/>
                          </a:moveTo>
                          <a:cubicBezTo>
                            <a:pt x="62" y="71"/>
                            <a:pt x="62" y="71"/>
                            <a:pt x="62" y="71"/>
                          </a:cubicBezTo>
                          <a:cubicBezTo>
                            <a:pt x="65" y="74"/>
                            <a:pt x="69" y="74"/>
                            <a:pt x="71" y="71"/>
                          </a:cubicBezTo>
                          <a:cubicBezTo>
                            <a:pt x="74" y="68"/>
                            <a:pt x="74" y="64"/>
                            <a:pt x="71" y="62"/>
                          </a:cubicBezTo>
                          <a:cubicBezTo>
                            <a:pt x="12" y="3"/>
                            <a:pt x="12" y="3"/>
                            <a:pt x="12" y="3"/>
                          </a:cubicBezTo>
                          <a:cubicBezTo>
                            <a:pt x="10" y="0"/>
                            <a:pt x="5" y="0"/>
                            <a:pt x="3" y="3"/>
                          </a:cubicBezTo>
                          <a:cubicBezTo>
                            <a:pt x="0" y="5"/>
                            <a:pt x="0" y="9"/>
                            <a:pt x="3" y="12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1" name="Freeform 1663">
                      <a:extLst>
                        <a:ext uri="{FF2B5EF4-FFF2-40B4-BE49-F238E27FC236}">
                          <a16:creationId xmlns="" xmlns:a16="http://schemas.microsoft.com/office/drawing/2014/main" id="{4D1E414F-0042-4B20-9027-A99724BD257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998450" y="2355851"/>
                      <a:ext cx="501650" cy="698500"/>
                    </a:xfrm>
                    <a:custGeom>
                      <a:avLst/>
                      <a:gdLst>
                        <a:gd name="T0" fmla="*/ 13 w 292"/>
                        <a:gd name="T1" fmla="*/ 401 h 408"/>
                        <a:gd name="T2" fmla="*/ 13 w 292"/>
                        <a:gd name="T3" fmla="*/ 13 h 408"/>
                        <a:gd name="T4" fmla="*/ 279 w 292"/>
                        <a:gd name="T5" fmla="*/ 13 h 408"/>
                        <a:gd name="T6" fmla="*/ 279 w 292"/>
                        <a:gd name="T7" fmla="*/ 105 h 408"/>
                        <a:gd name="T8" fmla="*/ 286 w 292"/>
                        <a:gd name="T9" fmla="*/ 111 h 408"/>
                        <a:gd name="T10" fmla="*/ 292 w 292"/>
                        <a:gd name="T11" fmla="*/ 105 h 408"/>
                        <a:gd name="T12" fmla="*/ 292 w 292"/>
                        <a:gd name="T13" fmla="*/ 6 h 408"/>
                        <a:gd name="T14" fmla="*/ 290 w 292"/>
                        <a:gd name="T15" fmla="*/ 1 h 408"/>
                        <a:gd name="T16" fmla="*/ 286 w 292"/>
                        <a:gd name="T17" fmla="*/ 0 h 408"/>
                        <a:gd name="T18" fmla="*/ 6 w 292"/>
                        <a:gd name="T19" fmla="*/ 0 h 408"/>
                        <a:gd name="T20" fmla="*/ 2 w 292"/>
                        <a:gd name="T21" fmla="*/ 1 h 408"/>
                        <a:gd name="T22" fmla="*/ 0 w 292"/>
                        <a:gd name="T23" fmla="*/ 6 h 408"/>
                        <a:gd name="T24" fmla="*/ 0 w 292"/>
                        <a:gd name="T25" fmla="*/ 401 h 408"/>
                        <a:gd name="T26" fmla="*/ 6 w 292"/>
                        <a:gd name="T27" fmla="*/ 408 h 408"/>
                        <a:gd name="T28" fmla="*/ 13 w 292"/>
                        <a:gd name="T29" fmla="*/ 401 h 4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92" h="408">
                          <a:moveTo>
                            <a:pt x="13" y="401"/>
                          </a:moveTo>
                          <a:cubicBezTo>
                            <a:pt x="13" y="13"/>
                            <a:pt x="13" y="13"/>
                            <a:pt x="13" y="13"/>
                          </a:cubicBezTo>
                          <a:cubicBezTo>
                            <a:pt x="279" y="13"/>
                            <a:pt x="279" y="13"/>
                            <a:pt x="279" y="13"/>
                          </a:cubicBezTo>
                          <a:cubicBezTo>
                            <a:pt x="279" y="105"/>
                            <a:pt x="279" y="105"/>
                            <a:pt x="279" y="105"/>
                          </a:cubicBezTo>
                          <a:cubicBezTo>
                            <a:pt x="279" y="108"/>
                            <a:pt x="282" y="111"/>
                            <a:pt x="286" y="111"/>
                          </a:cubicBezTo>
                          <a:cubicBezTo>
                            <a:pt x="289" y="111"/>
                            <a:pt x="292" y="108"/>
                            <a:pt x="292" y="105"/>
                          </a:cubicBezTo>
                          <a:cubicBezTo>
                            <a:pt x="292" y="6"/>
                            <a:pt x="292" y="6"/>
                            <a:pt x="292" y="6"/>
                          </a:cubicBezTo>
                          <a:cubicBezTo>
                            <a:pt x="292" y="4"/>
                            <a:pt x="292" y="3"/>
                            <a:pt x="290" y="1"/>
                          </a:cubicBezTo>
                          <a:cubicBezTo>
                            <a:pt x="289" y="0"/>
                            <a:pt x="287" y="0"/>
                            <a:pt x="286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5" y="0"/>
                            <a:pt x="3" y="0"/>
                            <a:pt x="2" y="1"/>
                          </a:cubicBezTo>
                          <a:cubicBezTo>
                            <a:pt x="1" y="3"/>
                            <a:pt x="0" y="4"/>
                            <a:pt x="0" y="6"/>
                          </a:cubicBezTo>
                          <a:cubicBezTo>
                            <a:pt x="0" y="401"/>
                            <a:pt x="0" y="401"/>
                            <a:pt x="0" y="401"/>
                          </a:cubicBezTo>
                          <a:cubicBezTo>
                            <a:pt x="0" y="405"/>
                            <a:pt x="3" y="408"/>
                            <a:pt x="6" y="408"/>
                          </a:cubicBezTo>
                          <a:cubicBezTo>
                            <a:pt x="10" y="408"/>
                            <a:pt x="13" y="405"/>
                            <a:pt x="13" y="401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2" name="Freeform 1664">
                      <a:extLst>
                        <a:ext uri="{FF2B5EF4-FFF2-40B4-BE49-F238E27FC236}">
                          <a16:creationId xmlns="" xmlns:a16="http://schemas.microsoft.com/office/drawing/2014/main" id="{306BAB81-D51D-41A1-94CC-1A5BB3B2D6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052425" y="2481263"/>
                      <a:ext cx="395288" cy="22225"/>
                    </a:xfrm>
                    <a:custGeom>
                      <a:avLst/>
                      <a:gdLst>
                        <a:gd name="T0" fmla="*/ 6 w 231"/>
                        <a:gd name="T1" fmla="*/ 13 h 13"/>
                        <a:gd name="T2" fmla="*/ 224 w 231"/>
                        <a:gd name="T3" fmla="*/ 13 h 13"/>
                        <a:gd name="T4" fmla="*/ 231 w 231"/>
                        <a:gd name="T5" fmla="*/ 7 h 13"/>
                        <a:gd name="T6" fmla="*/ 224 w 231"/>
                        <a:gd name="T7" fmla="*/ 0 h 13"/>
                        <a:gd name="T8" fmla="*/ 6 w 231"/>
                        <a:gd name="T9" fmla="*/ 0 h 13"/>
                        <a:gd name="T10" fmla="*/ 0 w 231"/>
                        <a:gd name="T11" fmla="*/ 7 h 13"/>
                        <a:gd name="T12" fmla="*/ 6 w 231"/>
                        <a:gd name="T13" fmla="*/ 13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31" h="13">
                          <a:moveTo>
                            <a:pt x="6" y="13"/>
                          </a:moveTo>
                          <a:cubicBezTo>
                            <a:pt x="224" y="13"/>
                            <a:pt x="224" y="13"/>
                            <a:pt x="224" y="13"/>
                          </a:cubicBezTo>
                          <a:cubicBezTo>
                            <a:pt x="228" y="13"/>
                            <a:pt x="231" y="10"/>
                            <a:pt x="231" y="7"/>
                          </a:cubicBezTo>
                          <a:cubicBezTo>
                            <a:pt x="231" y="3"/>
                            <a:pt x="228" y="0"/>
                            <a:pt x="224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3" y="0"/>
                            <a:pt x="0" y="3"/>
                            <a:pt x="0" y="7"/>
                          </a:cubicBezTo>
                          <a:cubicBezTo>
                            <a:pt x="0" y="10"/>
                            <a:pt x="3" y="13"/>
                            <a:pt x="6" y="1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3" name="Freeform 1665">
                      <a:extLst>
                        <a:ext uri="{FF2B5EF4-FFF2-40B4-BE49-F238E27FC236}">
                          <a16:creationId xmlns="" xmlns:a16="http://schemas.microsoft.com/office/drawing/2014/main" id="{6F5B5893-44A1-4205-92D8-4184769CD89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052425" y="2574926"/>
                      <a:ext cx="134938" cy="22225"/>
                    </a:xfrm>
                    <a:custGeom>
                      <a:avLst/>
                      <a:gdLst>
                        <a:gd name="T0" fmla="*/ 6 w 79"/>
                        <a:gd name="T1" fmla="*/ 13 h 13"/>
                        <a:gd name="T2" fmla="*/ 72 w 79"/>
                        <a:gd name="T3" fmla="*/ 13 h 13"/>
                        <a:gd name="T4" fmla="*/ 79 w 79"/>
                        <a:gd name="T5" fmla="*/ 7 h 13"/>
                        <a:gd name="T6" fmla="*/ 72 w 79"/>
                        <a:gd name="T7" fmla="*/ 0 h 13"/>
                        <a:gd name="T8" fmla="*/ 6 w 79"/>
                        <a:gd name="T9" fmla="*/ 0 h 13"/>
                        <a:gd name="T10" fmla="*/ 0 w 79"/>
                        <a:gd name="T11" fmla="*/ 7 h 13"/>
                        <a:gd name="T12" fmla="*/ 6 w 79"/>
                        <a:gd name="T13" fmla="*/ 13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9" h="13">
                          <a:moveTo>
                            <a:pt x="6" y="13"/>
                          </a:moveTo>
                          <a:cubicBezTo>
                            <a:pt x="72" y="13"/>
                            <a:pt x="72" y="13"/>
                            <a:pt x="72" y="13"/>
                          </a:cubicBezTo>
                          <a:cubicBezTo>
                            <a:pt x="76" y="13"/>
                            <a:pt x="79" y="10"/>
                            <a:pt x="79" y="7"/>
                          </a:cubicBezTo>
                          <a:cubicBezTo>
                            <a:pt x="79" y="3"/>
                            <a:pt x="76" y="0"/>
                            <a:pt x="72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3" y="0"/>
                            <a:pt x="0" y="3"/>
                            <a:pt x="0" y="7"/>
                          </a:cubicBezTo>
                          <a:cubicBezTo>
                            <a:pt x="0" y="10"/>
                            <a:pt x="3" y="13"/>
                            <a:pt x="6" y="1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4" name="Freeform 1666">
                      <a:extLst>
                        <a:ext uri="{FF2B5EF4-FFF2-40B4-BE49-F238E27FC236}">
                          <a16:creationId xmlns="" xmlns:a16="http://schemas.microsoft.com/office/drawing/2014/main" id="{287825A7-06C6-4452-91CE-8C74C5968CB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052425" y="2668588"/>
                      <a:ext cx="119063" cy="23813"/>
                    </a:xfrm>
                    <a:custGeom>
                      <a:avLst/>
                      <a:gdLst>
                        <a:gd name="T0" fmla="*/ 6 w 70"/>
                        <a:gd name="T1" fmla="*/ 14 h 14"/>
                        <a:gd name="T2" fmla="*/ 63 w 70"/>
                        <a:gd name="T3" fmla="*/ 14 h 14"/>
                        <a:gd name="T4" fmla="*/ 70 w 70"/>
                        <a:gd name="T5" fmla="*/ 7 h 14"/>
                        <a:gd name="T6" fmla="*/ 63 w 70"/>
                        <a:gd name="T7" fmla="*/ 0 h 14"/>
                        <a:gd name="T8" fmla="*/ 6 w 70"/>
                        <a:gd name="T9" fmla="*/ 0 h 14"/>
                        <a:gd name="T10" fmla="*/ 0 w 70"/>
                        <a:gd name="T11" fmla="*/ 7 h 14"/>
                        <a:gd name="T12" fmla="*/ 6 w 70"/>
                        <a:gd name="T13" fmla="*/ 14 h 1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0" h="14">
                          <a:moveTo>
                            <a:pt x="6" y="14"/>
                          </a:moveTo>
                          <a:cubicBezTo>
                            <a:pt x="63" y="14"/>
                            <a:pt x="63" y="14"/>
                            <a:pt x="63" y="14"/>
                          </a:cubicBezTo>
                          <a:cubicBezTo>
                            <a:pt x="67" y="14"/>
                            <a:pt x="70" y="11"/>
                            <a:pt x="70" y="7"/>
                          </a:cubicBezTo>
                          <a:cubicBezTo>
                            <a:pt x="70" y="3"/>
                            <a:pt x="67" y="0"/>
                            <a:pt x="63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3" y="0"/>
                            <a:pt x="0" y="3"/>
                            <a:pt x="0" y="7"/>
                          </a:cubicBezTo>
                          <a:cubicBezTo>
                            <a:pt x="0" y="11"/>
                            <a:pt x="3" y="14"/>
                            <a:pt x="6" y="14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5" name="Freeform 1667">
                      <a:extLst>
                        <a:ext uri="{FF2B5EF4-FFF2-40B4-BE49-F238E27FC236}">
                          <a16:creationId xmlns="" xmlns:a16="http://schemas.microsoft.com/office/drawing/2014/main" id="{D3697D49-C990-4C91-BD94-BCDADF43178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052425" y="2765426"/>
                      <a:ext cx="119063" cy="22225"/>
                    </a:xfrm>
                    <a:custGeom>
                      <a:avLst/>
                      <a:gdLst>
                        <a:gd name="T0" fmla="*/ 6 w 70"/>
                        <a:gd name="T1" fmla="*/ 13 h 13"/>
                        <a:gd name="T2" fmla="*/ 63 w 70"/>
                        <a:gd name="T3" fmla="*/ 13 h 13"/>
                        <a:gd name="T4" fmla="*/ 70 w 70"/>
                        <a:gd name="T5" fmla="*/ 6 h 13"/>
                        <a:gd name="T6" fmla="*/ 63 w 70"/>
                        <a:gd name="T7" fmla="*/ 0 h 13"/>
                        <a:gd name="T8" fmla="*/ 6 w 70"/>
                        <a:gd name="T9" fmla="*/ 0 h 13"/>
                        <a:gd name="T10" fmla="*/ 0 w 70"/>
                        <a:gd name="T11" fmla="*/ 6 h 13"/>
                        <a:gd name="T12" fmla="*/ 6 w 70"/>
                        <a:gd name="T13" fmla="*/ 13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0" h="13">
                          <a:moveTo>
                            <a:pt x="6" y="13"/>
                          </a:moveTo>
                          <a:cubicBezTo>
                            <a:pt x="63" y="13"/>
                            <a:pt x="63" y="13"/>
                            <a:pt x="63" y="13"/>
                          </a:cubicBezTo>
                          <a:cubicBezTo>
                            <a:pt x="67" y="13"/>
                            <a:pt x="70" y="10"/>
                            <a:pt x="70" y="6"/>
                          </a:cubicBezTo>
                          <a:cubicBezTo>
                            <a:pt x="70" y="2"/>
                            <a:pt x="67" y="0"/>
                            <a:pt x="63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3" y="0"/>
                            <a:pt x="0" y="2"/>
                            <a:pt x="0" y="6"/>
                          </a:cubicBezTo>
                          <a:cubicBezTo>
                            <a:pt x="0" y="10"/>
                            <a:pt x="3" y="13"/>
                            <a:pt x="6" y="1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36" name="Freeform 1668">
                      <a:extLst>
                        <a:ext uri="{FF2B5EF4-FFF2-40B4-BE49-F238E27FC236}">
                          <a16:creationId xmlns="" xmlns:a16="http://schemas.microsoft.com/office/drawing/2014/main" id="{9B0493F0-5FC6-4FBE-BEF3-026F5DA193E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3052425" y="2859088"/>
                      <a:ext cx="120650" cy="22225"/>
                    </a:xfrm>
                    <a:custGeom>
                      <a:avLst/>
                      <a:gdLst>
                        <a:gd name="T0" fmla="*/ 6 w 71"/>
                        <a:gd name="T1" fmla="*/ 13 h 13"/>
                        <a:gd name="T2" fmla="*/ 65 w 71"/>
                        <a:gd name="T3" fmla="*/ 13 h 13"/>
                        <a:gd name="T4" fmla="*/ 71 w 71"/>
                        <a:gd name="T5" fmla="*/ 6 h 13"/>
                        <a:gd name="T6" fmla="*/ 65 w 71"/>
                        <a:gd name="T7" fmla="*/ 0 h 13"/>
                        <a:gd name="T8" fmla="*/ 6 w 71"/>
                        <a:gd name="T9" fmla="*/ 0 h 13"/>
                        <a:gd name="T10" fmla="*/ 0 w 71"/>
                        <a:gd name="T11" fmla="*/ 6 h 13"/>
                        <a:gd name="T12" fmla="*/ 6 w 71"/>
                        <a:gd name="T13" fmla="*/ 13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1" h="13">
                          <a:moveTo>
                            <a:pt x="6" y="13"/>
                          </a:moveTo>
                          <a:cubicBezTo>
                            <a:pt x="65" y="13"/>
                            <a:pt x="65" y="13"/>
                            <a:pt x="65" y="13"/>
                          </a:cubicBezTo>
                          <a:cubicBezTo>
                            <a:pt x="68" y="13"/>
                            <a:pt x="71" y="10"/>
                            <a:pt x="71" y="6"/>
                          </a:cubicBezTo>
                          <a:cubicBezTo>
                            <a:pt x="71" y="3"/>
                            <a:pt x="68" y="0"/>
                            <a:pt x="65" y="0"/>
                          </a:cubicBezTo>
                          <a:cubicBezTo>
                            <a:pt x="6" y="0"/>
                            <a:pt x="6" y="0"/>
                            <a:pt x="6" y="0"/>
                          </a:cubicBezTo>
                          <a:cubicBezTo>
                            <a:pt x="3" y="0"/>
                            <a:pt x="0" y="3"/>
                            <a:pt x="0" y="6"/>
                          </a:cubicBezTo>
                          <a:cubicBezTo>
                            <a:pt x="0" y="10"/>
                            <a:pt x="3" y="13"/>
                            <a:pt x="6" y="13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07" name="Group 99">
                    <a:extLst>
                      <a:ext uri="{FF2B5EF4-FFF2-40B4-BE49-F238E27FC236}">
                        <a16:creationId xmlns="" xmlns:a16="http://schemas.microsoft.com/office/drawing/2014/main" id="{C301C170-1255-432F-AA7F-2937F47BBF6D}"/>
                      </a:ext>
                    </a:extLst>
                  </p:cNvPr>
                  <p:cNvGrpSpPr/>
                  <p:nvPr/>
                </p:nvGrpSpPr>
                <p:grpSpPr>
                  <a:xfrm>
                    <a:off x="7271014" y="4607378"/>
                    <a:ext cx="484567" cy="527441"/>
                    <a:chOff x="18065751" y="1204913"/>
                    <a:chExt cx="771525" cy="839788"/>
                  </a:xfrm>
                  <a:solidFill>
                    <a:schemeClr val="tx1"/>
                  </a:solidFill>
                </p:grpSpPr>
                <p:sp>
                  <p:nvSpPr>
                    <p:cNvPr id="115" name="Freeform 2258">
                      <a:extLst>
                        <a:ext uri="{FF2B5EF4-FFF2-40B4-BE49-F238E27FC236}">
                          <a16:creationId xmlns="" xmlns:a16="http://schemas.microsoft.com/office/drawing/2014/main" id="{B3A6B5E4-0F1D-4900-B991-C1FE4C36AA9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462626" y="1204913"/>
                      <a:ext cx="241300" cy="234950"/>
                    </a:xfrm>
                    <a:custGeom>
                      <a:avLst/>
                      <a:gdLst>
                        <a:gd name="T0" fmla="*/ 7 w 141"/>
                        <a:gd name="T1" fmla="*/ 131 h 137"/>
                        <a:gd name="T2" fmla="*/ 13 w 141"/>
                        <a:gd name="T3" fmla="*/ 131 h 137"/>
                        <a:gd name="T4" fmla="*/ 13 w 141"/>
                        <a:gd name="T5" fmla="*/ 22 h 137"/>
                        <a:gd name="T6" fmla="*/ 118 w 141"/>
                        <a:gd name="T7" fmla="*/ 124 h 137"/>
                        <a:gd name="T8" fmla="*/ 7 w 141"/>
                        <a:gd name="T9" fmla="*/ 124 h 137"/>
                        <a:gd name="T10" fmla="*/ 7 w 141"/>
                        <a:gd name="T11" fmla="*/ 131 h 137"/>
                        <a:gd name="T12" fmla="*/ 13 w 141"/>
                        <a:gd name="T13" fmla="*/ 131 h 137"/>
                        <a:gd name="T14" fmla="*/ 7 w 141"/>
                        <a:gd name="T15" fmla="*/ 131 h 137"/>
                        <a:gd name="T16" fmla="*/ 7 w 141"/>
                        <a:gd name="T17" fmla="*/ 137 h 137"/>
                        <a:gd name="T18" fmla="*/ 134 w 141"/>
                        <a:gd name="T19" fmla="*/ 137 h 137"/>
                        <a:gd name="T20" fmla="*/ 140 w 141"/>
                        <a:gd name="T21" fmla="*/ 133 h 137"/>
                        <a:gd name="T22" fmla="*/ 138 w 141"/>
                        <a:gd name="T23" fmla="*/ 126 h 137"/>
                        <a:gd name="T24" fmla="*/ 11 w 141"/>
                        <a:gd name="T25" fmla="*/ 2 h 137"/>
                        <a:gd name="T26" fmla="*/ 4 w 141"/>
                        <a:gd name="T27" fmla="*/ 1 h 137"/>
                        <a:gd name="T28" fmla="*/ 0 w 141"/>
                        <a:gd name="T29" fmla="*/ 7 h 137"/>
                        <a:gd name="T30" fmla="*/ 0 w 141"/>
                        <a:gd name="T31" fmla="*/ 131 h 137"/>
                        <a:gd name="T32" fmla="*/ 2 w 141"/>
                        <a:gd name="T33" fmla="*/ 135 h 137"/>
                        <a:gd name="T34" fmla="*/ 7 w 141"/>
                        <a:gd name="T35" fmla="*/ 137 h 137"/>
                        <a:gd name="T36" fmla="*/ 7 w 141"/>
                        <a:gd name="T37" fmla="*/ 131 h 13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41" h="137">
                          <a:moveTo>
                            <a:pt x="7" y="131"/>
                          </a:moveTo>
                          <a:cubicBezTo>
                            <a:pt x="13" y="131"/>
                            <a:pt x="13" y="131"/>
                            <a:pt x="13" y="131"/>
                          </a:cubicBezTo>
                          <a:cubicBezTo>
                            <a:pt x="13" y="22"/>
                            <a:pt x="13" y="22"/>
                            <a:pt x="13" y="22"/>
                          </a:cubicBezTo>
                          <a:cubicBezTo>
                            <a:pt x="118" y="124"/>
                            <a:pt x="118" y="124"/>
                            <a:pt x="118" y="124"/>
                          </a:cubicBezTo>
                          <a:cubicBezTo>
                            <a:pt x="7" y="124"/>
                            <a:pt x="7" y="124"/>
                            <a:pt x="7" y="124"/>
                          </a:cubicBezTo>
                          <a:cubicBezTo>
                            <a:pt x="7" y="131"/>
                            <a:pt x="7" y="131"/>
                            <a:pt x="7" y="131"/>
                          </a:cubicBezTo>
                          <a:cubicBezTo>
                            <a:pt x="13" y="131"/>
                            <a:pt x="13" y="131"/>
                            <a:pt x="13" y="131"/>
                          </a:cubicBezTo>
                          <a:cubicBezTo>
                            <a:pt x="7" y="131"/>
                            <a:pt x="7" y="131"/>
                            <a:pt x="7" y="131"/>
                          </a:cubicBezTo>
                          <a:cubicBezTo>
                            <a:pt x="7" y="137"/>
                            <a:pt x="7" y="137"/>
                            <a:pt x="7" y="137"/>
                          </a:cubicBezTo>
                          <a:cubicBezTo>
                            <a:pt x="134" y="137"/>
                            <a:pt x="134" y="137"/>
                            <a:pt x="134" y="137"/>
                          </a:cubicBezTo>
                          <a:cubicBezTo>
                            <a:pt x="136" y="137"/>
                            <a:pt x="139" y="136"/>
                            <a:pt x="140" y="133"/>
                          </a:cubicBezTo>
                          <a:cubicBezTo>
                            <a:pt x="141" y="131"/>
                            <a:pt x="140" y="128"/>
                            <a:pt x="138" y="126"/>
                          </a:cubicBezTo>
                          <a:cubicBezTo>
                            <a:pt x="11" y="2"/>
                            <a:pt x="11" y="2"/>
                            <a:pt x="11" y="2"/>
                          </a:cubicBezTo>
                          <a:cubicBezTo>
                            <a:pt x="9" y="0"/>
                            <a:pt x="6" y="0"/>
                            <a:pt x="4" y="1"/>
                          </a:cubicBezTo>
                          <a:cubicBezTo>
                            <a:pt x="2" y="2"/>
                            <a:pt x="0" y="4"/>
                            <a:pt x="0" y="7"/>
                          </a:cubicBezTo>
                          <a:cubicBezTo>
                            <a:pt x="0" y="131"/>
                            <a:pt x="0" y="131"/>
                            <a:pt x="0" y="131"/>
                          </a:cubicBezTo>
                          <a:cubicBezTo>
                            <a:pt x="0" y="133"/>
                            <a:pt x="1" y="134"/>
                            <a:pt x="2" y="135"/>
                          </a:cubicBezTo>
                          <a:cubicBezTo>
                            <a:pt x="3" y="137"/>
                            <a:pt x="5" y="137"/>
                            <a:pt x="7" y="137"/>
                          </a:cubicBezTo>
                          <a:lnTo>
                            <a:pt x="7" y="131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6" name="Freeform 2259">
                      <a:extLst>
                        <a:ext uri="{FF2B5EF4-FFF2-40B4-BE49-F238E27FC236}">
                          <a16:creationId xmlns="" xmlns:a16="http://schemas.microsoft.com/office/drawing/2014/main" id="{3D7B48A1-7568-4E27-B03B-75A8201B50E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065751" y="1204913"/>
                      <a:ext cx="636588" cy="839788"/>
                    </a:xfrm>
                    <a:custGeom>
                      <a:avLst/>
                      <a:gdLst>
                        <a:gd name="T0" fmla="*/ 371 w 371"/>
                        <a:gd name="T1" fmla="*/ 185 h 490"/>
                        <a:gd name="T2" fmla="*/ 371 w 371"/>
                        <a:gd name="T3" fmla="*/ 131 h 490"/>
                        <a:gd name="T4" fmla="*/ 369 w 371"/>
                        <a:gd name="T5" fmla="*/ 126 h 490"/>
                        <a:gd name="T6" fmla="*/ 242 w 371"/>
                        <a:gd name="T7" fmla="*/ 2 h 490"/>
                        <a:gd name="T8" fmla="*/ 238 w 371"/>
                        <a:gd name="T9" fmla="*/ 0 h 490"/>
                        <a:gd name="T10" fmla="*/ 19 w 371"/>
                        <a:gd name="T11" fmla="*/ 0 h 490"/>
                        <a:gd name="T12" fmla="*/ 6 w 371"/>
                        <a:gd name="T13" fmla="*/ 5 h 490"/>
                        <a:gd name="T14" fmla="*/ 0 w 371"/>
                        <a:gd name="T15" fmla="*/ 18 h 490"/>
                        <a:gd name="T16" fmla="*/ 0 w 371"/>
                        <a:gd name="T17" fmla="*/ 472 h 490"/>
                        <a:gd name="T18" fmla="*/ 6 w 371"/>
                        <a:gd name="T19" fmla="*/ 485 h 490"/>
                        <a:gd name="T20" fmla="*/ 19 w 371"/>
                        <a:gd name="T21" fmla="*/ 490 h 490"/>
                        <a:gd name="T22" fmla="*/ 353 w 371"/>
                        <a:gd name="T23" fmla="*/ 490 h 490"/>
                        <a:gd name="T24" fmla="*/ 366 w 371"/>
                        <a:gd name="T25" fmla="*/ 485 h 490"/>
                        <a:gd name="T26" fmla="*/ 371 w 371"/>
                        <a:gd name="T27" fmla="*/ 472 h 490"/>
                        <a:gd name="T28" fmla="*/ 371 w 371"/>
                        <a:gd name="T29" fmla="*/ 419 h 490"/>
                        <a:gd name="T30" fmla="*/ 365 w 371"/>
                        <a:gd name="T31" fmla="*/ 412 h 490"/>
                        <a:gd name="T32" fmla="*/ 358 w 371"/>
                        <a:gd name="T33" fmla="*/ 419 h 490"/>
                        <a:gd name="T34" fmla="*/ 358 w 371"/>
                        <a:gd name="T35" fmla="*/ 472 h 490"/>
                        <a:gd name="T36" fmla="*/ 357 w 371"/>
                        <a:gd name="T37" fmla="*/ 475 h 490"/>
                        <a:gd name="T38" fmla="*/ 353 w 371"/>
                        <a:gd name="T39" fmla="*/ 477 h 490"/>
                        <a:gd name="T40" fmla="*/ 19 w 371"/>
                        <a:gd name="T41" fmla="*/ 477 h 490"/>
                        <a:gd name="T42" fmla="*/ 15 w 371"/>
                        <a:gd name="T43" fmla="*/ 475 h 490"/>
                        <a:gd name="T44" fmla="*/ 13 w 371"/>
                        <a:gd name="T45" fmla="*/ 472 h 490"/>
                        <a:gd name="T46" fmla="*/ 13 w 371"/>
                        <a:gd name="T47" fmla="*/ 18 h 490"/>
                        <a:gd name="T48" fmla="*/ 15 w 371"/>
                        <a:gd name="T49" fmla="*/ 15 h 490"/>
                        <a:gd name="T50" fmla="*/ 19 w 371"/>
                        <a:gd name="T51" fmla="*/ 13 h 490"/>
                        <a:gd name="T52" fmla="*/ 235 w 371"/>
                        <a:gd name="T53" fmla="*/ 13 h 490"/>
                        <a:gd name="T54" fmla="*/ 358 w 371"/>
                        <a:gd name="T55" fmla="*/ 134 h 490"/>
                        <a:gd name="T56" fmla="*/ 358 w 371"/>
                        <a:gd name="T57" fmla="*/ 185 h 490"/>
                        <a:gd name="T58" fmla="*/ 365 w 371"/>
                        <a:gd name="T59" fmla="*/ 191 h 490"/>
                        <a:gd name="T60" fmla="*/ 371 w 371"/>
                        <a:gd name="T61" fmla="*/ 185 h 4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371" h="490">
                          <a:moveTo>
                            <a:pt x="371" y="185"/>
                          </a:moveTo>
                          <a:cubicBezTo>
                            <a:pt x="371" y="131"/>
                            <a:pt x="371" y="131"/>
                            <a:pt x="371" y="131"/>
                          </a:cubicBezTo>
                          <a:cubicBezTo>
                            <a:pt x="371" y="129"/>
                            <a:pt x="370" y="127"/>
                            <a:pt x="369" y="126"/>
                          </a:cubicBezTo>
                          <a:cubicBezTo>
                            <a:pt x="242" y="2"/>
                            <a:pt x="242" y="2"/>
                            <a:pt x="242" y="2"/>
                          </a:cubicBezTo>
                          <a:cubicBezTo>
                            <a:pt x="241" y="1"/>
                            <a:pt x="239" y="0"/>
                            <a:pt x="238" y="0"/>
                          </a:cubicBezTo>
                          <a:cubicBezTo>
                            <a:pt x="19" y="0"/>
                            <a:pt x="19" y="0"/>
                            <a:pt x="19" y="0"/>
                          </a:cubicBezTo>
                          <a:cubicBezTo>
                            <a:pt x="14" y="0"/>
                            <a:pt x="9" y="2"/>
                            <a:pt x="6" y="5"/>
                          </a:cubicBezTo>
                          <a:cubicBezTo>
                            <a:pt x="3" y="8"/>
                            <a:pt x="0" y="13"/>
                            <a:pt x="0" y="18"/>
                          </a:cubicBezTo>
                          <a:cubicBezTo>
                            <a:pt x="0" y="472"/>
                            <a:pt x="0" y="472"/>
                            <a:pt x="0" y="472"/>
                          </a:cubicBezTo>
                          <a:cubicBezTo>
                            <a:pt x="0" y="477"/>
                            <a:pt x="3" y="482"/>
                            <a:pt x="6" y="485"/>
                          </a:cubicBezTo>
                          <a:cubicBezTo>
                            <a:pt x="9" y="488"/>
                            <a:pt x="14" y="490"/>
                            <a:pt x="19" y="490"/>
                          </a:cubicBezTo>
                          <a:cubicBezTo>
                            <a:pt x="353" y="490"/>
                            <a:pt x="353" y="490"/>
                            <a:pt x="353" y="490"/>
                          </a:cubicBezTo>
                          <a:cubicBezTo>
                            <a:pt x="358" y="490"/>
                            <a:pt x="362" y="488"/>
                            <a:pt x="366" y="485"/>
                          </a:cubicBezTo>
                          <a:cubicBezTo>
                            <a:pt x="369" y="482"/>
                            <a:pt x="371" y="477"/>
                            <a:pt x="371" y="472"/>
                          </a:cubicBezTo>
                          <a:cubicBezTo>
                            <a:pt x="371" y="419"/>
                            <a:pt x="371" y="419"/>
                            <a:pt x="371" y="419"/>
                          </a:cubicBezTo>
                          <a:cubicBezTo>
                            <a:pt x="371" y="415"/>
                            <a:pt x="368" y="412"/>
                            <a:pt x="365" y="412"/>
                          </a:cubicBezTo>
                          <a:cubicBezTo>
                            <a:pt x="361" y="412"/>
                            <a:pt x="358" y="415"/>
                            <a:pt x="358" y="419"/>
                          </a:cubicBezTo>
                          <a:cubicBezTo>
                            <a:pt x="358" y="472"/>
                            <a:pt x="358" y="472"/>
                            <a:pt x="358" y="472"/>
                          </a:cubicBezTo>
                          <a:cubicBezTo>
                            <a:pt x="358" y="473"/>
                            <a:pt x="358" y="475"/>
                            <a:pt x="357" y="475"/>
                          </a:cubicBezTo>
                          <a:cubicBezTo>
                            <a:pt x="356" y="476"/>
                            <a:pt x="354" y="477"/>
                            <a:pt x="353" y="477"/>
                          </a:cubicBezTo>
                          <a:cubicBezTo>
                            <a:pt x="19" y="477"/>
                            <a:pt x="19" y="477"/>
                            <a:pt x="19" y="477"/>
                          </a:cubicBezTo>
                          <a:cubicBezTo>
                            <a:pt x="17" y="477"/>
                            <a:pt x="16" y="476"/>
                            <a:pt x="15" y="475"/>
                          </a:cubicBezTo>
                          <a:cubicBezTo>
                            <a:pt x="14" y="475"/>
                            <a:pt x="13" y="473"/>
                            <a:pt x="13" y="472"/>
                          </a:cubicBezTo>
                          <a:cubicBezTo>
                            <a:pt x="13" y="18"/>
                            <a:pt x="13" y="18"/>
                            <a:pt x="13" y="18"/>
                          </a:cubicBezTo>
                          <a:cubicBezTo>
                            <a:pt x="13" y="17"/>
                            <a:pt x="14" y="15"/>
                            <a:pt x="15" y="15"/>
                          </a:cubicBezTo>
                          <a:cubicBezTo>
                            <a:pt x="16" y="14"/>
                            <a:pt x="17" y="13"/>
                            <a:pt x="19" y="13"/>
                          </a:cubicBezTo>
                          <a:cubicBezTo>
                            <a:pt x="235" y="13"/>
                            <a:pt x="235" y="13"/>
                            <a:pt x="235" y="13"/>
                          </a:cubicBezTo>
                          <a:cubicBezTo>
                            <a:pt x="358" y="134"/>
                            <a:pt x="358" y="134"/>
                            <a:pt x="358" y="134"/>
                          </a:cubicBezTo>
                          <a:cubicBezTo>
                            <a:pt x="358" y="185"/>
                            <a:pt x="358" y="185"/>
                            <a:pt x="358" y="185"/>
                          </a:cubicBezTo>
                          <a:cubicBezTo>
                            <a:pt x="358" y="188"/>
                            <a:pt x="361" y="191"/>
                            <a:pt x="365" y="191"/>
                          </a:cubicBezTo>
                          <a:cubicBezTo>
                            <a:pt x="368" y="191"/>
                            <a:pt x="371" y="188"/>
                            <a:pt x="371" y="185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7" name="Freeform 2260">
                      <a:extLst>
                        <a:ext uri="{FF2B5EF4-FFF2-40B4-BE49-F238E27FC236}">
                          <a16:creationId xmlns="" xmlns:a16="http://schemas.microsoft.com/office/drawing/2014/main" id="{40BA2335-7D6C-4794-9785-E3E979F5C7C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885950"/>
                      <a:ext cx="338138" cy="22225"/>
                    </a:xfrm>
                    <a:custGeom>
                      <a:avLst/>
                      <a:gdLst>
                        <a:gd name="T0" fmla="*/ 191 w 197"/>
                        <a:gd name="T1" fmla="*/ 0 h 13"/>
                        <a:gd name="T2" fmla="*/ 7 w 197"/>
                        <a:gd name="T3" fmla="*/ 0 h 13"/>
                        <a:gd name="T4" fmla="*/ 0 w 197"/>
                        <a:gd name="T5" fmla="*/ 6 h 13"/>
                        <a:gd name="T6" fmla="*/ 7 w 197"/>
                        <a:gd name="T7" fmla="*/ 13 h 13"/>
                        <a:gd name="T8" fmla="*/ 191 w 197"/>
                        <a:gd name="T9" fmla="*/ 13 h 13"/>
                        <a:gd name="T10" fmla="*/ 197 w 197"/>
                        <a:gd name="T11" fmla="*/ 6 h 13"/>
                        <a:gd name="T12" fmla="*/ 191 w 197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97" h="13">
                          <a:moveTo>
                            <a:pt x="191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2"/>
                            <a:pt x="0" y="6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91" y="13"/>
                            <a:pt x="191" y="13"/>
                            <a:pt x="191" y="13"/>
                          </a:cubicBezTo>
                          <a:cubicBezTo>
                            <a:pt x="194" y="13"/>
                            <a:pt x="197" y="10"/>
                            <a:pt x="197" y="6"/>
                          </a:cubicBezTo>
                          <a:cubicBezTo>
                            <a:pt x="197" y="2"/>
                            <a:pt x="194" y="0"/>
                            <a:pt x="191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8" name="Freeform 2261">
                      <a:extLst>
                        <a:ext uri="{FF2B5EF4-FFF2-40B4-BE49-F238E27FC236}">
                          <a16:creationId xmlns="" xmlns:a16="http://schemas.microsoft.com/office/drawing/2014/main" id="{D12AA9C0-B4DD-4A9D-9834-A7177DE042A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795463"/>
                      <a:ext cx="265113" cy="22225"/>
                    </a:xfrm>
                    <a:custGeom>
                      <a:avLst/>
                      <a:gdLst>
                        <a:gd name="T0" fmla="*/ 148 w 154"/>
                        <a:gd name="T1" fmla="*/ 0 h 13"/>
                        <a:gd name="T2" fmla="*/ 7 w 154"/>
                        <a:gd name="T3" fmla="*/ 0 h 13"/>
                        <a:gd name="T4" fmla="*/ 0 w 154"/>
                        <a:gd name="T5" fmla="*/ 6 h 13"/>
                        <a:gd name="T6" fmla="*/ 7 w 154"/>
                        <a:gd name="T7" fmla="*/ 13 h 13"/>
                        <a:gd name="T8" fmla="*/ 148 w 154"/>
                        <a:gd name="T9" fmla="*/ 13 h 13"/>
                        <a:gd name="T10" fmla="*/ 154 w 154"/>
                        <a:gd name="T11" fmla="*/ 6 h 13"/>
                        <a:gd name="T12" fmla="*/ 148 w 154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4" h="13">
                          <a:moveTo>
                            <a:pt x="148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3"/>
                            <a:pt x="0" y="6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48" y="13"/>
                            <a:pt x="148" y="13"/>
                            <a:pt x="148" y="13"/>
                          </a:cubicBezTo>
                          <a:cubicBezTo>
                            <a:pt x="151" y="13"/>
                            <a:pt x="154" y="10"/>
                            <a:pt x="154" y="6"/>
                          </a:cubicBezTo>
                          <a:cubicBezTo>
                            <a:pt x="154" y="3"/>
                            <a:pt x="151" y="0"/>
                            <a:pt x="148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9" name="Freeform 2262">
                      <a:extLst>
                        <a:ext uri="{FF2B5EF4-FFF2-40B4-BE49-F238E27FC236}">
                          <a16:creationId xmlns="" xmlns:a16="http://schemas.microsoft.com/office/drawing/2014/main" id="{92051C60-8AFB-4F73-ABCE-8782CD75F0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703388"/>
                      <a:ext cx="250825" cy="22225"/>
                    </a:xfrm>
                    <a:custGeom>
                      <a:avLst/>
                      <a:gdLst>
                        <a:gd name="T0" fmla="*/ 140 w 146"/>
                        <a:gd name="T1" fmla="*/ 0 h 13"/>
                        <a:gd name="T2" fmla="*/ 7 w 146"/>
                        <a:gd name="T3" fmla="*/ 0 h 13"/>
                        <a:gd name="T4" fmla="*/ 0 w 146"/>
                        <a:gd name="T5" fmla="*/ 7 h 13"/>
                        <a:gd name="T6" fmla="*/ 7 w 146"/>
                        <a:gd name="T7" fmla="*/ 13 h 13"/>
                        <a:gd name="T8" fmla="*/ 140 w 146"/>
                        <a:gd name="T9" fmla="*/ 13 h 13"/>
                        <a:gd name="T10" fmla="*/ 146 w 146"/>
                        <a:gd name="T11" fmla="*/ 7 h 13"/>
                        <a:gd name="T12" fmla="*/ 140 w 146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6" h="13">
                          <a:moveTo>
                            <a:pt x="140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3"/>
                            <a:pt x="0" y="7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40" y="13"/>
                            <a:pt x="140" y="13"/>
                            <a:pt x="140" y="13"/>
                          </a:cubicBezTo>
                          <a:cubicBezTo>
                            <a:pt x="144" y="13"/>
                            <a:pt x="146" y="10"/>
                            <a:pt x="146" y="7"/>
                          </a:cubicBezTo>
                          <a:cubicBezTo>
                            <a:pt x="146" y="3"/>
                            <a:pt x="144" y="0"/>
                            <a:pt x="140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0" name="Freeform 2263">
                      <a:extLst>
                        <a:ext uri="{FF2B5EF4-FFF2-40B4-BE49-F238E27FC236}">
                          <a16:creationId xmlns="" xmlns:a16="http://schemas.microsoft.com/office/drawing/2014/main" id="{3DCD73E5-7474-46D5-BC9D-FD832433B90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614488"/>
                      <a:ext cx="274638" cy="22225"/>
                    </a:xfrm>
                    <a:custGeom>
                      <a:avLst/>
                      <a:gdLst>
                        <a:gd name="T0" fmla="*/ 153 w 160"/>
                        <a:gd name="T1" fmla="*/ 0 h 13"/>
                        <a:gd name="T2" fmla="*/ 7 w 160"/>
                        <a:gd name="T3" fmla="*/ 0 h 13"/>
                        <a:gd name="T4" fmla="*/ 0 w 160"/>
                        <a:gd name="T5" fmla="*/ 6 h 13"/>
                        <a:gd name="T6" fmla="*/ 7 w 160"/>
                        <a:gd name="T7" fmla="*/ 13 h 13"/>
                        <a:gd name="T8" fmla="*/ 153 w 160"/>
                        <a:gd name="T9" fmla="*/ 13 h 13"/>
                        <a:gd name="T10" fmla="*/ 160 w 160"/>
                        <a:gd name="T11" fmla="*/ 6 h 13"/>
                        <a:gd name="T12" fmla="*/ 153 w 160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0" h="13">
                          <a:moveTo>
                            <a:pt x="153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2"/>
                            <a:pt x="0" y="6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53" y="13"/>
                            <a:pt x="153" y="13"/>
                            <a:pt x="153" y="13"/>
                          </a:cubicBezTo>
                          <a:cubicBezTo>
                            <a:pt x="157" y="13"/>
                            <a:pt x="160" y="10"/>
                            <a:pt x="160" y="6"/>
                          </a:cubicBezTo>
                          <a:cubicBezTo>
                            <a:pt x="160" y="2"/>
                            <a:pt x="157" y="0"/>
                            <a:pt x="15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1" name="Freeform 2264">
                      <a:extLst>
                        <a:ext uri="{FF2B5EF4-FFF2-40B4-BE49-F238E27FC236}">
                          <a16:creationId xmlns="" xmlns:a16="http://schemas.microsoft.com/office/drawing/2014/main" id="{A4FA3F4A-1DB8-4143-BF83-CBF5F16D3FD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524000"/>
                      <a:ext cx="360363" cy="22225"/>
                    </a:xfrm>
                    <a:custGeom>
                      <a:avLst/>
                      <a:gdLst>
                        <a:gd name="T0" fmla="*/ 203 w 210"/>
                        <a:gd name="T1" fmla="*/ 0 h 13"/>
                        <a:gd name="T2" fmla="*/ 7 w 210"/>
                        <a:gd name="T3" fmla="*/ 0 h 13"/>
                        <a:gd name="T4" fmla="*/ 0 w 210"/>
                        <a:gd name="T5" fmla="*/ 6 h 13"/>
                        <a:gd name="T6" fmla="*/ 7 w 210"/>
                        <a:gd name="T7" fmla="*/ 13 h 13"/>
                        <a:gd name="T8" fmla="*/ 203 w 210"/>
                        <a:gd name="T9" fmla="*/ 13 h 13"/>
                        <a:gd name="T10" fmla="*/ 210 w 210"/>
                        <a:gd name="T11" fmla="*/ 6 h 13"/>
                        <a:gd name="T12" fmla="*/ 203 w 210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10" h="13">
                          <a:moveTo>
                            <a:pt x="203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3"/>
                            <a:pt x="0" y="6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203" y="13"/>
                            <a:pt x="203" y="13"/>
                            <a:pt x="203" y="13"/>
                          </a:cubicBezTo>
                          <a:cubicBezTo>
                            <a:pt x="207" y="13"/>
                            <a:pt x="210" y="10"/>
                            <a:pt x="210" y="6"/>
                          </a:cubicBezTo>
                          <a:cubicBezTo>
                            <a:pt x="210" y="3"/>
                            <a:pt x="207" y="0"/>
                            <a:pt x="203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2" name="Freeform 2265">
                      <a:extLst>
                        <a:ext uri="{FF2B5EF4-FFF2-40B4-BE49-F238E27FC236}">
                          <a16:creationId xmlns="" xmlns:a16="http://schemas.microsoft.com/office/drawing/2014/main" id="{081B1EC9-DAC5-4A9F-AA6B-C9A6E44EAEB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433513"/>
                      <a:ext cx="279400" cy="22225"/>
                    </a:xfrm>
                    <a:custGeom>
                      <a:avLst/>
                      <a:gdLst>
                        <a:gd name="T0" fmla="*/ 157 w 163"/>
                        <a:gd name="T1" fmla="*/ 0 h 13"/>
                        <a:gd name="T2" fmla="*/ 7 w 163"/>
                        <a:gd name="T3" fmla="*/ 0 h 13"/>
                        <a:gd name="T4" fmla="*/ 0 w 163"/>
                        <a:gd name="T5" fmla="*/ 7 h 13"/>
                        <a:gd name="T6" fmla="*/ 7 w 163"/>
                        <a:gd name="T7" fmla="*/ 13 h 13"/>
                        <a:gd name="T8" fmla="*/ 157 w 163"/>
                        <a:gd name="T9" fmla="*/ 13 h 13"/>
                        <a:gd name="T10" fmla="*/ 163 w 163"/>
                        <a:gd name="T11" fmla="*/ 7 h 13"/>
                        <a:gd name="T12" fmla="*/ 157 w 163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63" h="13">
                          <a:moveTo>
                            <a:pt x="157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3"/>
                            <a:pt x="0" y="7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57" y="13"/>
                            <a:pt x="157" y="13"/>
                            <a:pt x="157" y="13"/>
                          </a:cubicBezTo>
                          <a:cubicBezTo>
                            <a:pt x="160" y="13"/>
                            <a:pt x="163" y="10"/>
                            <a:pt x="163" y="7"/>
                          </a:cubicBezTo>
                          <a:cubicBezTo>
                            <a:pt x="163" y="3"/>
                            <a:pt x="160" y="0"/>
                            <a:pt x="157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3" name="Freeform 2266">
                      <a:extLst>
                        <a:ext uri="{FF2B5EF4-FFF2-40B4-BE49-F238E27FC236}">
                          <a16:creationId xmlns="" xmlns:a16="http://schemas.microsoft.com/office/drawing/2014/main" id="{FC186BEC-6A7E-41C2-909C-8F89745EF8A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153063" y="1344613"/>
                      <a:ext cx="269875" cy="22225"/>
                    </a:xfrm>
                    <a:custGeom>
                      <a:avLst/>
                      <a:gdLst>
                        <a:gd name="T0" fmla="*/ 151 w 157"/>
                        <a:gd name="T1" fmla="*/ 0 h 13"/>
                        <a:gd name="T2" fmla="*/ 7 w 157"/>
                        <a:gd name="T3" fmla="*/ 0 h 13"/>
                        <a:gd name="T4" fmla="*/ 0 w 157"/>
                        <a:gd name="T5" fmla="*/ 6 h 13"/>
                        <a:gd name="T6" fmla="*/ 7 w 157"/>
                        <a:gd name="T7" fmla="*/ 13 h 13"/>
                        <a:gd name="T8" fmla="*/ 151 w 157"/>
                        <a:gd name="T9" fmla="*/ 13 h 13"/>
                        <a:gd name="T10" fmla="*/ 157 w 157"/>
                        <a:gd name="T11" fmla="*/ 6 h 13"/>
                        <a:gd name="T12" fmla="*/ 151 w 157"/>
                        <a:gd name="T13" fmla="*/ 0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57" h="13">
                          <a:moveTo>
                            <a:pt x="151" y="0"/>
                          </a:moveTo>
                          <a:cubicBezTo>
                            <a:pt x="7" y="0"/>
                            <a:pt x="7" y="0"/>
                            <a:pt x="7" y="0"/>
                          </a:cubicBezTo>
                          <a:cubicBezTo>
                            <a:pt x="3" y="0"/>
                            <a:pt x="0" y="2"/>
                            <a:pt x="0" y="6"/>
                          </a:cubicBezTo>
                          <a:cubicBezTo>
                            <a:pt x="0" y="10"/>
                            <a:pt x="3" y="13"/>
                            <a:pt x="7" y="13"/>
                          </a:cubicBezTo>
                          <a:cubicBezTo>
                            <a:pt x="151" y="13"/>
                            <a:pt x="151" y="13"/>
                            <a:pt x="151" y="13"/>
                          </a:cubicBezTo>
                          <a:cubicBezTo>
                            <a:pt x="154" y="13"/>
                            <a:pt x="157" y="10"/>
                            <a:pt x="157" y="6"/>
                          </a:cubicBezTo>
                          <a:cubicBezTo>
                            <a:pt x="157" y="2"/>
                            <a:pt x="154" y="0"/>
                            <a:pt x="151" y="0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4" name="Freeform 2267">
                      <a:extLst>
                        <a:ext uri="{FF2B5EF4-FFF2-40B4-BE49-F238E27FC236}">
                          <a16:creationId xmlns="" xmlns:a16="http://schemas.microsoft.com/office/drawing/2014/main" id="{E7B7E2AF-E6E6-4E50-ABB4-5F40B334BC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381663" y="1495425"/>
                      <a:ext cx="455613" cy="454025"/>
                    </a:xfrm>
                    <a:custGeom>
                      <a:avLst/>
                      <a:gdLst>
                        <a:gd name="T0" fmla="*/ 259 w 266"/>
                        <a:gd name="T1" fmla="*/ 133 h 265"/>
                        <a:gd name="T2" fmla="*/ 253 w 266"/>
                        <a:gd name="T3" fmla="*/ 133 h 265"/>
                        <a:gd name="T4" fmla="*/ 218 w 266"/>
                        <a:gd name="T5" fmla="*/ 217 h 265"/>
                        <a:gd name="T6" fmla="*/ 133 w 266"/>
                        <a:gd name="T7" fmla="*/ 252 h 265"/>
                        <a:gd name="T8" fmla="*/ 48 w 266"/>
                        <a:gd name="T9" fmla="*/ 217 h 265"/>
                        <a:gd name="T10" fmla="*/ 13 w 266"/>
                        <a:gd name="T11" fmla="*/ 133 h 265"/>
                        <a:gd name="T12" fmla="*/ 48 w 266"/>
                        <a:gd name="T13" fmla="*/ 48 h 265"/>
                        <a:gd name="T14" fmla="*/ 133 w 266"/>
                        <a:gd name="T15" fmla="*/ 13 h 265"/>
                        <a:gd name="T16" fmla="*/ 218 w 266"/>
                        <a:gd name="T17" fmla="*/ 48 h 265"/>
                        <a:gd name="T18" fmla="*/ 253 w 266"/>
                        <a:gd name="T19" fmla="*/ 133 h 265"/>
                        <a:gd name="T20" fmla="*/ 259 w 266"/>
                        <a:gd name="T21" fmla="*/ 133 h 265"/>
                        <a:gd name="T22" fmla="*/ 266 w 266"/>
                        <a:gd name="T23" fmla="*/ 133 h 265"/>
                        <a:gd name="T24" fmla="*/ 133 w 266"/>
                        <a:gd name="T25" fmla="*/ 0 h 265"/>
                        <a:gd name="T26" fmla="*/ 0 w 266"/>
                        <a:gd name="T27" fmla="*/ 133 h 265"/>
                        <a:gd name="T28" fmla="*/ 133 w 266"/>
                        <a:gd name="T29" fmla="*/ 265 h 265"/>
                        <a:gd name="T30" fmla="*/ 266 w 266"/>
                        <a:gd name="T31" fmla="*/ 133 h 265"/>
                        <a:gd name="T32" fmla="*/ 259 w 266"/>
                        <a:gd name="T33" fmla="*/ 133 h 2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66" h="265">
                          <a:moveTo>
                            <a:pt x="259" y="133"/>
                          </a:moveTo>
                          <a:cubicBezTo>
                            <a:pt x="253" y="133"/>
                            <a:pt x="253" y="133"/>
                            <a:pt x="253" y="133"/>
                          </a:cubicBezTo>
                          <a:cubicBezTo>
                            <a:pt x="253" y="166"/>
                            <a:pt x="239" y="196"/>
                            <a:pt x="218" y="217"/>
                          </a:cubicBezTo>
                          <a:cubicBezTo>
                            <a:pt x="196" y="239"/>
                            <a:pt x="166" y="252"/>
                            <a:pt x="133" y="252"/>
                          </a:cubicBezTo>
                          <a:cubicBezTo>
                            <a:pt x="100" y="252"/>
                            <a:pt x="70" y="239"/>
                            <a:pt x="48" y="217"/>
                          </a:cubicBezTo>
                          <a:cubicBezTo>
                            <a:pt x="27" y="196"/>
                            <a:pt x="13" y="166"/>
                            <a:pt x="13" y="133"/>
                          </a:cubicBezTo>
                          <a:cubicBezTo>
                            <a:pt x="13" y="100"/>
                            <a:pt x="27" y="70"/>
                            <a:pt x="48" y="48"/>
                          </a:cubicBezTo>
                          <a:cubicBezTo>
                            <a:pt x="70" y="26"/>
                            <a:pt x="100" y="13"/>
                            <a:pt x="133" y="13"/>
                          </a:cubicBezTo>
                          <a:cubicBezTo>
                            <a:pt x="166" y="13"/>
                            <a:pt x="196" y="26"/>
                            <a:pt x="218" y="48"/>
                          </a:cubicBezTo>
                          <a:cubicBezTo>
                            <a:pt x="239" y="70"/>
                            <a:pt x="253" y="100"/>
                            <a:pt x="253" y="133"/>
                          </a:cubicBezTo>
                          <a:cubicBezTo>
                            <a:pt x="259" y="133"/>
                            <a:pt x="259" y="133"/>
                            <a:pt x="259" y="133"/>
                          </a:cubicBezTo>
                          <a:cubicBezTo>
                            <a:pt x="266" y="133"/>
                            <a:pt x="266" y="133"/>
                            <a:pt x="266" y="133"/>
                          </a:cubicBezTo>
                          <a:cubicBezTo>
                            <a:pt x="266" y="59"/>
                            <a:pt x="206" y="0"/>
                            <a:pt x="133" y="0"/>
                          </a:cubicBezTo>
                          <a:cubicBezTo>
                            <a:pt x="60" y="0"/>
                            <a:pt x="0" y="59"/>
                            <a:pt x="0" y="133"/>
                          </a:cubicBezTo>
                          <a:cubicBezTo>
                            <a:pt x="0" y="206"/>
                            <a:pt x="60" y="265"/>
                            <a:pt x="133" y="265"/>
                          </a:cubicBezTo>
                          <a:cubicBezTo>
                            <a:pt x="206" y="265"/>
                            <a:pt x="266" y="206"/>
                            <a:pt x="266" y="133"/>
                          </a:cubicBezTo>
                          <a:lnTo>
                            <a:pt x="259" y="133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25" name="Freeform 2268">
                      <a:extLst>
                        <a:ext uri="{FF2B5EF4-FFF2-40B4-BE49-F238E27FC236}">
                          <a16:creationId xmlns="" xmlns:a16="http://schemas.microsoft.com/office/drawing/2014/main" id="{F1319CB4-491D-49C8-A651-BC0EE22E746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8453101" y="1592263"/>
                      <a:ext cx="327025" cy="282575"/>
                    </a:xfrm>
                    <a:custGeom>
                      <a:avLst/>
                      <a:gdLst>
                        <a:gd name="T0" fmla="*/ 183 w 190"/>
                        <a:gd name="T1" fmla="*/ 40 h 165"/>
                        <a:gd name="T2" fmla="*/ 188 w 190"/>
                        <a:gd name="T3" fmla="*/ 35 h 165"/>
                        <a:gd name="T4" fmla="*/ 159 w 190"/>
                        <a:gd name="T5" fmla="*/ 2 h 165"/>
                        <a:gd name="T6" fmla="*/ 154 w 190"/>
                        <a:gd name="T7" fmla="*/ 0 h 165"/>
                        <a:gd name="T8" fmla="*/ 149 w 190"/>
                        <a:gd name="T9" fmla="*/ 2 h 165"/>
                        <a:gd name="T10" fmla="*/ 79 w 190"/>
                        <a:gd name="T11" fmla="*/ 82 h 165"/>
                        <a:gd name="T12" fmla="*/ 41 w 190"/>
                        <a:gd name="T13" fmla="*/ 39 h 165"/>
                        <a:gd name="T14" fmla="*/ 36 w 190"/>
                        <a:gd name="T15" fmla="*/ 37 h 165"/>
                        <a:gd name="T16" fmla="*/ 31 w 190"/>
                        <a:gd name="T17" fmla="*/ 39 h 165"/>
                        <a:gd name="T18" fmla="*/ 2 w 190"/>
                        <a:gd name="T19" fmla="*/ 73 h 165"/>
                        <a:gd name="T20" fmla="*/ 2 w 190"/>
                        <a:gd name="T21" fmla="*/ 81 h 165"/>
                        <a:gd name="T22" fmla="*/ 74 w 190"/>
                        <a:gd name="T23" fmla="*/ 163 h 165"/>
                        <a:gd name="T24" fmla="*/ 79 w 190"/>
                        <a:gd name="T25" fmla="*/ 165 h 165"/>
                        <a:gd name="T26" fmla="*/ 84 w 190"/>
                        <a:gd name="T27" fmla="*/ 163 h 165"/>
                        <a:gd name="T28" fmla="*/ 113 w 190"/>
                        <a:gd name="T29" fmla="*/ 130 h 165"/>
                        <a:gd name="T30" fmla="*/ 188 w 190"/>
                        <a:gd name="T31" fmla="*/ 44 h 165"/>
                        <a:gd name="T32" fmla="*/ 188 w 190"/>
                        <a:gd name="T33" fmla="*/ 35 h 165"/>
                        <a:gd name="T34" fmla="*/ 183 w 190"/>
                        <a:gd name="T35" fmla="*/ 40 h 165"/>
                        <a:gd name="T36" fmla="*/ 178 w 190"/>
                        <a:gd name="T37" fmla="*/ 35 h 165"/>
                        <a:gd name="T38" fmla="*/ 103 w 190"/>
                        <a:gd name="T39" fmla="*/ 121 h 165"/>
                        <a:gd name="T40" fmla="*/ 79 w 190"/>
                        <a:gd name="T41" fmla="*/ 149 h 165"/>
                        <a:gd name="T42" fmla="*/ 15 w 190"/>
                        <a:gd name="T43" fmla="*/ 77 h 165"/>
                        <a:gd name="T44" fmla="*/ 36 w 190"/>
                        <a:gd name="T45" fmla="*/ 53 h 165"/>
                        <a:gd name="T46" fmla="*/ 74 w 190"/>
                        <a:gd name="T47" fmla="*/ 96 h 165"/>
                        <a:gd name="T48" fmla="*/ 79 w 190"/>
                        <a:gd name="T49" fmla="*/ 98 h 165"/>
                        <a:gd name="T50" fmla="*/ 84 w 190"/>
                        <a:gd name="T51" fmla="*/ 96 h 165"/>
                        <a:gd name="T52" fmla="*/ 154 w 190"/>
                        <a:gd name="T53" fmla="*/ 16 h 165"/>
                        <a:gd name="T54" fmla="*/ 178 w 190"/>
                        <a:gd name="T55" fmla="*/ 44 h 165"/>
                        <a:gd name="T56" fmla="*/ 183 w 190"/>
                        <a:gd name="T57" fmla="*/ 40 h 165"/>
                        <a:gd name="T58" fmla="*/ 178 w 190"/>
                        <a:gd name="T59" fmla="*/ 35 h 165"/>
                        <a:gd name="T60" fmla="*/ 183 w 190"/>
                        <a:gd name="T61" fmla="*/ 40 h 1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</a:cxnLst>
                      <a:rect l="0" t="0" r="r" b="b"/>
                      <a:pathLst>
                        <a:path w="190" h="165">
                          <a:moveTo>
                            <a:pt x="183" y="40"/>
                          </a:moveTo>
                          <a:cubicBezTo>
                            <a:pt x="188" y="35"/>
                            <a:pt x="188" y="35"/>
                            <a:pt x="188" y="35"/>
                          </a:cubicBezTo>
                          <a:cubicBezTo>
                            <a:pt x="159" y="2"/>
                            <a:pt x="159" y="2"/>
                            <a:pt x="159" y="2"/>
                          </a:cubicBezTo>
                          <a:cubicBezTo>
                            <a:pt x="157" y="0"/>
                            <a:pt x="156" y="0"/>
                            <a:pt x="154" y="0"/>
                          </a:cubicBezTo>
                          <a:cubicBezTo>
                            <a:pt x="152" y="0"/>
                            <a:pt x="150" y="0"/>
                            <a:pt x="149" y="2"/>
                          </a:cubicBezTo>
                          <a:cubicBezTo>
                            <a:pt x="79" y="82"/>
                            <a:pt x="79" y="82"/>
                            <a:pt x="79" y="82"/>
                          </a:cubicBezTo>
                          <a:cubicBezTo>
                            <a:pt x="41" y="39"/>
                            <a:pt x="41" y="39"/>
                            <a:pt x="41" y="39"/>
                          </a:cubicBezTo>
                          <a:cubicBezTo>
                            <a:pt x="40" y="37"/>
                            <a:pt x="38" y="37"/>
                            <a:pt x="36" y="37"/>
                          </a:cubicBezTo>
                          <a:cubicBezTo>
                            <a:pt x="34" y="37"/>
                            <a:pt x="33" y="37"/>
                            <a:pt x="31" y="39"/>
                          </a:cubicBezTo>
                          <a:cubicBezTo>
                            <a:pt x="2" y="73"/>
                            <a:pt x="2" y="73"/>
                            <a:pt x="2" y="73"/>
                          </a:cubicBezTo>
                          <a:cubicBezTo>
                            <a:pt x="0" y="75"/>
                            <a:pt x="0" y="79"/>
                            <a:pt x="2" y="81"/>
                          </a:cubicBezTo>
                          <a:cubicBezTo>
                            <a:pt x="74" y="163"/>
                            <a:pt x="74" y="163"/>
                            <a:pt x="74" y="163"/>
                          </a:cubicBezTo>
                          <a:cubicBezTo>
                            <a:pt x="75" y="165"/>
                            <a:pt x="77" y="165"/>
                            <a:pt x="79" y="165"/>
                          </a:cubicBezTo>
                          <a:cubicBezTo>
                            <a:pt x="81" y="165"/>
                            <a:pt x="82" y="165"/>
                            <a:pt x="84" y="163"/>
                          </a:cubicBezTo>
                          <a:cubicBezTo>
                            <a:pt x="113" y="130"/>
                            <a:pt x="113" y="130"/>
                            <a:pt x="113" y="130"/>
                          </a:cubicBezTo>
                          <a:cubicBezTo>
                            <a:pt x="188" y="44"/>
                            <a:pt x="188" y="44"/>
                            <a:pt x="188" y="44"/>
                          </a:cubicBezTo>
                          <a:cubicBezTo>
                            <a:pt x="190" y="42"/>
                            <a:pt x="190" y="38"/>
                            <a:pt x="188" y="35"/>
                          </a:cubicBezTo>
                          <a:cubicBezTo>
                            <a:pt x="183" y="40"/>
                            <a:pt x="183" y="40"/>
                            <a:pt x="183" y="40"/>
                          </a:cubicBezTo>
                          <a:cubicBezTo>
                            <a:pt x="178" y="35"/>
                            <a:pt x="178" y="35"/>
                            <a:pt x="178" y="35"/>
                          </a:cubicBezTo>
                          <a:cubicBezTo>
                            <a:pt x="103" y="121"/>
                            <a:pt x="103" y="121"/>
                            <a:pt x="103" y="121"/>
                          </a:cubicBezTo>
                          <a:cubicBezTo>
                            <a:pt x="79" y="149"/>
                            <a:pt x="79" y="149"/>
                            <a:pt x="79" y="149"/>
                          </a:cubicBezTo>
                          <a:cubicBezTo>
                            <a:pt x="15" y="77"/>
                            <a:pt x="15" y="77"/>
                            <a:pt x="15" y="77"/>
                          </a:cubicBezTo>
                          <a:cubicBezTo>
                            <a:pt x="36" y="53"/>
                            <a:pt x="36" y="53"/>
                            <a:pt x="36" y="53"/>
                          </a:cubicBezTo>
                          <a:cubicBezTo>
                            <a:pt x="74" y="96"/>
                            <a:pt x="74" y="96"/>
                            <a:pt x="74" y="96"/>
                          </a:cubicBezTo>
                          <a:cubicBezTo>
                            <a:pt x="75" y="97"/>
                            <a:pt x="77" y="98"/>
                            <a:pt x="79" y="98"/>
                          </a:cubicBezTo>
                          <a:cubicBezTo>
                            <a:pt x="81" y="98"/>
                            <a:pt x="82" y="97"/>
                            <a:pt x="84" y="96"/>
                          </a:cubicBezTo>
                          <a:cubicBezTo>
                            <a:pt x="154" y="16"/>
                            <a:pt x="154" y="16"/>
                            <a:pt x="154" y="16"/>
                          </a:cubicBezTo>
                          <a:cubicBezTo>
                            <a:pt x="178" y="44"/>
                            <a:pt x="178" y="44"/>
                            <a:pt x="178" y="44"/>
                          </a:cubicBezTo>
                          <a:cubicBezTo>
                            <a:pt x="183" y="40"/>
                            <a:pt x="183" y="40"/>
                            <a:pt x="183" y="40"/>
                          </a:cubicBezTo>
                          <a:cubicBezTo>
                            <a:pt x="178" y="35"/>
                            <a:pt x="178" y="35"/>
                            <a:pt x="178" y="35"/>
                          </a:cubicBezTo>
                          <a:lnTo>
                            <a:pt x="183" y="40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108" name="Group 111">
                    <a:extLst>
                      <a:ext uri="{FF2B5EF4-FFF2-40B4-BE49-F238E27FC236}">
                        <a16:creationId xmlns="" xmlns:a16="http://schemas.microsoft.com/office/drawing/2014/main" id="{FF717346-E2AD-4358-8D22-C4C860AFF2CA}"/>
                      </a:ext>
                    </a:extLst>
                  </p:cNvPr>
                  <p:cNvGrpSpPr/>
                  <p:nvPr/>
                </p:nvGrpSpPr>
                <p:grpSpPr>
                  <a:xfrm>
                    <a:off x="10631642" y="4574721"/>
                    <a:ext cx="581287" cy="582386"/>
                    <a:chOff x="9672638" y="2249488"/>
                    <a:chExt cx="839788" cy="841375"/>
                  </a:xfrm>
                  <a:solidFill>
                    <a:schemeClr val="tx1"/>
                  </a:solidFill>
                </p:grpSpPr>
                <p:sp>
                  <p:nvSpPr>
                    <p:cNvPr id="109" name="Freeform 1411">
                      <a:extLst>
                        <a:ext uri="{FF2B5EF4-FFF2-40B4-BE49-F238E27FC236}">
                          <a16:creationId xmlns="" xmlns:a16="http://schemas.microsoft.com/office/drawing/2014/main" id="{78DE1DBB-6EDE-4844-91A2-B9FEBCCEB7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672638" y="2249488"/>
                      <a:ext cx="598488" cy="598488"/>
                    </a:xfrm>
                    <a:custGeom>
                      <a:avLst/>
                      <a:gdLst>
                        <a:gd name="T0" fmla="*/ 293 w 349"/>
                        <a:gd name="T1" fmla="*/ 56 h 349"/>
                        <a:gd name="T2" fmla="*/ 288 w 349"/>
                        <a:gd name="T3" fmla="*/ 61 h 349"/>
                        <a:gd name="T4" fmla="*/ 336 w 349"/>
                        <a:gd name="T5" fmla="*/ 175 h 349"/>
                        <a:gd name="T6" fmla="*/ 288 w 349"/>
                        <a:gd name="T7" fmla="*/ 289 h 349"/>
                        <a:gd name="T8" fmla="*/ 174 w 349"/>
                        <a:gd name="T9" fmla="*/ 336 h 349"/>
                        <a:gd name="T10" fmla="*/ 60 w 349"/>
                        <a:gd name="T11" fmla="*/ 289 h 349"/>
                        <a:gd name="T12" fmla="*/ 13 w 349"/>
                        <a:gd name="T13" fmla="*/ 175 h 349"/>
                        <a:gd name="T14" fmla="*/ 60 w 349"/>
                        <a:gd name="T15" fmla="*/ 61 h 349"/>
                        <a:gd name="T16" fmla="*/ 174 w 349"/>
                        <a:gd name="T17" fmla="*/ 14 h 349"/>
                        <a:gd name="T18" fmla="*/ 288 w 349"/>
                        <a:gd name="T19" fmla="*/ 61 h 349"/>
                        <a:gd name="T20" fmla="*/ 293 w 349"/>
                        <a:gd name="T21" fmla="*/ 56 h 349"/>
                        <a:gd name="T22" fmla="*/ 298 w 349"/>
                        <a:gd name="T23" fmla="*/ 51 h 349"/>
                        <a:gd name="T24" fmla="*/ 174 w 349"/>
                        <a:gd name="T25" fmla="*/ 0 h 349"/>
                        <a:gd name="T26" fmla="*/ 51 w 349"/>
                        <a:gd name="T27" fmla="*/ 51 h 349"/>
                        <a:gd name="T28" fmla="*/ 0 w 349"/>
                        <a:gd name="T29" fmla="*/ 175 h 349"/>
                        <a:gd name="T30" fmla="*/ 51 w 349"/>
                        <a:gd name="T31" fmla="*/ 298 h 349"/>
                        <a:gd name="T32" fmla="*/ 174 w 349"/>
                        <a:gd name="T33" fmla="*/ 349 h 349"/>
                        <a:gd name="T34" fmla="*/ 298 w 349"/>
                        <a:gd name="T35" fmla="*/ 298 h 349"/>
                        <a:gd name="T36" fmla="*/ 349 w 349"/>
                        <a:gd name="T37" fmla="*/ 175 h 349"/>
                        <a:gd name="T38" fmla="*/ 298 w 349"/>
                        <a:gd name="T39" fmla="*/ 51 h 349"/>
                        <a:gd name="T40" fmla="*/ 293 w 349"/>
                        <a:gd name="T41" fmla="*/ 56 h 34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349" h="349">
                          <a:moveTo>
                            <a:pt x="293" y="56"/>
                          </a:moveTo>
                          <a:cubicBezTo>
                            <a:pt x="288" y="61"/>
                            <a:pt x="288" y="61"/>
                            <a:pt x="288" y="61"/>
                          </a:cubicBezTo>
                          <a:cubicBezTo>
                            <a:pt x="320" y="92"/>
                            <a:pt x="336" y="134"/>
                            <a:pt x="336" y="175"/>
                          </a:cubicBezTo>
                          <a:cubicBezTo>
                            <a:pt x="336" y="216"/>
                            <a:pt x="320" y="257"/>
                            <a:pt x="288" y="289"/>
                          </a:cubicBezTo>
                          <a:cubicBezTo>
                            <a:pt x="257" y="320"/>
                            <a:pt x="216" y="336"/>
                            <a:pt x="174" y="336"/>
                          </a:cubicBezTo>
                          <a:cubicBezTo>
                            <a:pt x="133" y="336"/>
                            <a:pt x="92" y="320"/>
                            <a:pt x="60" y="289"/>
                          </a:cubicBezTo>
                          <a:cubicBezTo>
                            <a:pt x="29" y="257"/>
                            <a:pt x="13" y="216"/>
                            <a:pt x="13" y="175"/>
                          </a:cubicBezTo>
                          <a:cubicBezTo>
                            <a:pt x="13" y="134"/>
                            <a:pt x="29" y="92"/>
                            <a:pt x="60" y="61"/>
                          </a:cubicBezTo>
                          <a:cubicBezTo>
                            <a:pt x="92" y="29"/>
                            <a:pt x="133" y="14"/>
                            <a:pt x="174" y="14"/>
                          </a:cubicBezTo>
                          <a:cubicBezTo>
                            <a:pt x="216" y="14"/>
                            <a:pt x="257" y="29"/>
                            <a:pt x="288" y="61"/>
                          </a:cubicBezTo>
                          <a:cubicBezTo>
                            <a:pt x="293" y="56"/>
                            <a:pt x="293" y="56"/>
                            <a:pt x="293" y="56"/>
                          </a:cubicBezTo>
                          <a:cubicBezTo>
                            <a:pt x="298" y="51"/>
                            <a:pt x="298" y="51"/>
                            <a:pt x="298" y="51"/>
                          </a:cubicBezTo>
                          <a:cubicBezTo>
                            <a:pt x="264" y="17"/>
                            <a:pt x="219" y="0"/>
                            <a:pt x="174" y="0"/>
                          </a:cubicBezTo>
                          <a:cubicBezTo>
                            <a:pt x="130" y="0"/>
                            <a:pt x="85" y="17"/>
                            <a:pt x="51" y="51"/>
                          </a:cubicBezTo>
                          <a:cubicBezTo>
                            <a:pt x="17" y="86"/>
                            <a:pt x="0" y="130"/>
                            <a:pt x="0" y="175"/>
                          </a:cubicBezTo>
                          <a:cubicBezTo>
                            <a:pt x="0" y="219"/>
                            <a:pt x="17" y="264"/>
                            <a:pt x="51" y="298"/>
                          </a:cubicBezTo>
                          <a:cubicBezTo>
                            <a:pt x="85" y="332"/>
                            <a:pt x="130" y="349"/>
                            <a:pt x="174" y="349"/>
                          </a:cubicBezTo>
                          <a:cubicBezTo>
                            <a:pt x="219" y="349"/>
                            <a:pt x="264" y="332"/>
                            <a:pt x="298" y="298"/>
                          </a:cubicBezTo>
                          <a:cubicBezTo>
                            <a:pt x="332" y="264"/>
                            <a:pt x="349" y="219"/>
                            <a:pt x="349" y="175"/>
                          </a:cubicBezTo>
                          <a:cubicBezTo>
                            <a:pt x="349" y="130"/>
                            <a:pt x="332" y="86"/>
                            <a:pt x="298" y="51"/>
                          </a:cubicBezTo>
                          <a:lnTo>
                            <a:pt x="293" y="56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0" name="Freeform 1412">
                      <a:extLst>
                        <a:ext uri="{FF2B5EF4-FFF2-40B4-BE49-F238E27FC236}">
                          <a16:creationId xmlns="" xmlns:a16="http://schemas.microsoft.com/office/drawing/2014/main" id="{421ED818-E4ED-4E6F-9DB0-9A8BF4E0E63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9748838" y="2325688"/>
                      <a:ext cx="447675" cy="446088"/>
                    </a:xfrm>
                    <a:custGeom>
                      <a:avLst/>
                      <a:gdLst>
                        <a:gd name="T0" fmla="*/ 218 w 261"/>
                        <a:gd name="T1" fmla="*/ 42 h 260"/>
                        <a:gd name="T2" fmla="*/ 213 w 261"/>
                        <a:gd name="T3" fmla="*/ 47 h 260"/>
                        <a:gd name="T4" fmla="*/ 247 w 261"/>
                        <a:gd name="T5" fmla="*/ 130 h 260"/>
                        <a:gd name="T6" fmla="*/ 213 w 261"/>
                        <a:gd name="T7" fmla="*/ 213 h 260"/>
                        <a:gd name="T8" fmla="*/ 130 w 261"/>
                        <a:gd name="T9" fmla="*/ 247 h 260"/>
                        <a:gd name="T10" fmla="*/ 48 w 261"/>
                        <a:gd name="T11" fmla="*/ 213 h 260"/>
                        <a:gd name="T12" fmla="*/ 13 w 261"/>
                        <a:gd name="T13" fmla="*/ 130 h 260"/>
                        <a:gd name="T14" fmla="*/ 48 w 261"/>
                        <a:gd name="T15" fmla="*/ 47 h 260"/>
                        <a:gd name="T16" fmla="*/ 130 w 261"/>
                        <a:gd name="T17" fmla="*/ 13 h 260"/>
                        <a:gd name="T18" fmla="*/ 213 w 261"/>
                        <a:gd name="T19" fmla="*/ 47 h 260"/>
                        <a:gd name="T20" fmla="*/ 218 w 261"/>
                        <a:gd name="T21" fmla="*/ 42 h 260"/>
                        <a:gd name="T22" fmla="*/ 222 w 261"/>
                        <a:gd name="T23" fmla="*/ 38 h 260"/>
                        <a:gd name="T24" fmla="*/ 130 w 261"/>
                        <a:gd name="T25" fmla="*/ 0 h 260"/>
                        <a:gd name="T26" fmla="*/ 38 w 261"/>
                        <a:gd name="T27" fmla="*/ 38 h 260"/>
                        <a:gd name="T28" fmla="*/ 0 w 261"/>
                        <a:gd name="T29" fmla="*/ 130 h 260"/>
                        <a:gd name="T30" fmla="*/ 38 w 261"/>
                        <a:gd name="T31" fmla="*/ 222 h 260"/>
                        <a:gd name="T32" fmla="*/ 130 w 261"/>
                        <a:gd name="T33" fmla="*/ 260 h 260"/>
                        <a:gd name="T34" fmla="*/ 222 w 261"/>
                        <a:gd name="T35" fmla="*/ 222 h 260"/>
                        <a:gd name="T36" fmla="*/ 261 w 261"/>
                        <a:gd name="T37" fmla="*/ 130 h 260"/>
                        <a:gd name="T38" fmla="*/ 222 w 261"/>
                        <a:gd name="T39" fmla="*/ 38 h 260"/>
                        <a:gd name="T40" fmla="*/ 218 w 261"/>
                        <a:gd name="T41" fmla="*/ 42 h 2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</a:cxnLst>
                      <a:rect l="0" t="0" r="r" b="b"/>
                      <a:pathLst>
                        <a:path w="261" h="260">
                          <a:moveTo>
                            <a:pt x="218" y="42"/>
                          </a:moveTo>
                          <a:cubicBezTo>
                            <a:pt x="213" y="47"/>
                            <a:pt x="213" y="47"/>
                            <a:pt x="213" y="47"/>
                          </a:cubicBezTo>
                          <a:cubicBezTo>
                            <a:pt x="236" y="70"/>
                            <a:pt x="247" y="100"/>
                            <a:pt x="247" y="130"/>
                          </a:cubicBezTo>
                          <a:cubicBezTo>
                            <a:pt x="247" y="160"/>
                            <a:pt x="236" y="190"/>
                            <a:pt x="213" y="213"/>
                          </a:cubicBezTo>
                          <a:cubicBezTo>
                            <a:pt x="190" y="235"/>
                            <a:pt x="160" y="247"/>
                            <a:pt x="130" y="247"/>
                          </a:cubicBezTo>
                          <a:cubicBezTo>
                            <a:pt x="100" y="247"/>
                            <a:pt x="70" y="235"/>
                            <a:pt x="48" y="213"/>
                          </a:cubicBezTo>
                          <a:cubicBezTo>
                            <a:pt x="25" y="190"/>
                            <a:pt x="13" y="160"/>
                            <a:pt x="13" y="130"/>
                          </a:cubicBezTo>
                          <a:cubicBezTo>
                            <a:pt x="13" y="100"/>
                            <a:pt x="25" y="70"/>
                            <a:pt x="48" y="47"/>
                          </a:cubicBezTo>
                          <a:cubicBezTo>
                            <a:pt x="70" y="24"/>
                            <a:pt x="100" y="13"/>
                            <a:pt x="130" y="13"/>
                          </a:cubicBezTo>
                          <a:cubicBezTo>
                            <a:pt x="160" y="13"/>
                            <a:pt x="190" y="24"/>
                            <a:pt x="213" y="47"/>
                          </a:cubicBezTo>
                          <a:cubicBezTo>
                            <a:pt x="218" y="42"/>
                            <a:pt x="218" y="42"/>
                            <a:pt x="218" y="42"/>
                          </a:cubicBezTo>
                          <a:cubicBezTo>
                            <a:pt x="222" y="38"/>
                            <a:pt x="222" y="38"/>
                            <a:pt x="222" y="38"/>
                          </a:cubicBezTo>
                          <a:cubicBezTo>
                            <a:pt x="197" y="12"/>
                            <a:pt x="164" y="0"/>
                            <a:pt x="130" y="0"/>
                          </a:cubicBezTo>
                          <a:cubicBezTo>
                            <a:pt x="97" y="0"/>
                            <a:pt x="64" y="12"/>
                            <a:pt x="38" y="38"/>
                          </a:cubicBezTo>
                          <a:cubicBezTo>
                            <a:pt x="13" y="63"/>
                            <a:pt x="0" y="97"/>
                            <a:pt x="0" y="130"/>
                          </a:cubicBezTo>
                          <a:cubicBezTo>
                            <a:pt x="0" y="163"/>
                            <a:pt x="13" y="197"/>
                            <a:pt x="38" y="222"/>
                          </a:cubicBezTo>
                          <a:cubicBezTo>
                            <a:pt x="64" y="247"/>
                            <a:pt x="97" y="260"/>
                            <a:pt x="130" y="260"/>
                          </a:cubicBezTo>
                          <a:cubicBezTo>
                            <a:pt x="164" y="260"/>
                            <a:pt x="197" y="247"/>
                            <a:pt x="222" y="222"/>
                          </a:cubicBezTo>
                          <a:cubicBezTo>
                            <a:pt x="248" y="197"/>
                            <a:pt x="261" y="163"/>
                            <a:pt x="261" y="130"/>
                          </a:cubicBezTo>
                          <a:cubicBezTo>
                            <a:pt x="261" y="97"/>
                            <a:pt x="248" y="63"/>
                            <a:pt x="222" y="38"/>
                          </a:cubicBezTo>
                          <a:lnTo>
                            <a:pt x="218" y="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1" name="Freeform 1413">
                      <a:extLst>
                        <a:ext uri="{FF2B5EF4-FFF2-40B4-BE49-F238E27FC236}">
                          <a16:creationId xmlns="" xmlns:a16="http://schemas.microsoft.com/office/drawing/2014/main" id="{411E9B2D-9F1F-4CEE-8BC1-422D4E23D6B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133013" y="2708275"/>
                      <a:ext cx="176213" cy="180975"/>
                    </a:xfrm>
                    <a:custGeom>
                      <a:avLst/>
                      <a:gdLst>
                        <a:gd name="T0" fmla="*/ 2 w 103"/>
                        <a:gd name="T1" fmla="*/ 48 h 105"/>
                        <a:gd name="T2" fmla="*/ 56 w 103"/>
                        <a:gd name="T3" fmla="*/ 102 h 105"/>
                        <a:gd name="T4" fmla="*/ 66 w 103"/>
                        <a:gd name="T5" fmla="*/ 102 h 105"/>
                        <a:gd name="T6" fmla="*/ 102 w 103"/>
                        <a:gd name="T7" fmla="*/ 66 h 105"/>
                        <a:gd name="T8" fmla="*/ 103 w 103"/>
                        <a:gd name="T9" fmla="*/ 61 h 105"/>
                        <a:gd name="T10" fmla="*/ 102 w 103"/>
                        <a:gd name="T11" fmla="*/ 57 h 105"/>
                        <a:gd name="T12" fmla="*/ 48 w 103"/>
                        <a:gd name="T13" fmla="*/ 3 h 105"/>
                        <a:gd name="T14" fmla="*/ 38 w 103"/>
                        <a:gd name="T15" fmla="*/ 3 h 105"/>
                        <a:gd name="T16" fmla="*/ 38 w 103"/>
                        <a:gd name="T17" fmla="*/ 12 h 105"/>
                        <a:gd name="T18" fmla="*/ 87 w 103"/>
                        <a:gd name="T19" fmla="*/ 61 h 105"/>
                        <a:gd name="T20" fmla="*/ 61 w 103"/>
                        <a:gd name="T21" fmla="*/ 88 h 105"/>
                        <a:gd name="T22" fmla="*/ 12 w 103"/>
                        <a:gd name="T23" fmla="*/ 39 h 105"/>
                        <a:gd name="T24" fmla="*/ 2 w 103"/>
                        <a:gd name="T25" fmla="*/ 39 h 105"/>
                        <a:gd name="T26" fmla="*/ 2 w 103"/>
                        <a:gd name="T27" fmla="*/ 48 h 1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03" h="105">
                          <a:moveTo>
                            <a:pt x="2" y="48"/>
                          </a:moveTo>
                          <a:cubicBezTo>
                            <a:pt x="56" y="102"/>
                            <a:pt x="56" y="102"/>
                            <a:pt x="56" y="102"/>
                          </a:cubicBezTo>
                          <a:cubicBezTo>
                            <a:pt x="59" y="105"/>
                            <a:pt x="63" y="105"/>
                            <a:pt x="66" y="102"/>
                          </a:cubicBezTo>
                          <a:cubicBezTo>
                            <a:pt x="102" y="66"/>
                            <a:pt x="102" y="66"/>
                            <a:pt x="102" y="66"/>
                          </a:cubicBezTo>
                          <a:cubicBezTo>
                            <a:pt x="103" y="65"/>
                            <a:pt x="103" y="63"/>
                            <a:pt x="103" y="61"/>
                          </a:cubicBezTo>
                          <a:cubicBezTo>
                            <a:pt x="103" y="60"/>
                            <a:pt x="103" y="58"/>
                            <a:pt x="102" y="57"/>
                          </a:cubicBezTo>
                          <a:cubicBezTo>
                            <a:pt x="48" y="3"/>
                            <a:pt x="48" y="3"/>
                            <a:pt x="48" y="3"/>
                          </a:cubicBezTo>
                          <a:cubicBezTo>
                            <a:pt x="45" y="0"/>
                            <a:pt x="41" y="0"/>
                            <a:pt x="38" y="3"/>
                          </a:cubicBezTo>
                          <a:cubicBezTo>
                            <a:pt x="36" y="5"/>
                            <a:pt x="36" y="10"/>
                            <a:pt x="38" y="12"/>
                          </a:cubicBezTo>
                          <a:cubicBezTo>
                            <a:pt x="87" y="61"/>
                            <a:pt x="87" y="61"/>
                            <a:pt x="87" y="61"/>
                          </a:cubicBezTo>
                          <a:cubicBezTo>
                            <a:pt x="61" y="88"/>
                            <a:pt x="61" y="88"/>
                            <a:pt x="61" y="88"/>
                          </a:cubicBezTo>
                          <a:cubicBezTo>
                            <a:pt x="12" y="39"/>
                            <a:pt x="12" y="39"/>
                            <a:pt x="12" y="39"/>
                          </a:cubicBezTo>
                          <a:cubicBezTo>
                            <a:pt x="9" y="36"/>
                            <a:pt x="5" y="36"/>
                            <a:pt x="2" y="39"/>
                          </a:cubicBezTo>
                          <a:cubicBezTo>
                            <a:pt x="0" y="41"/>
                            <a:pt x="0" y="46"/>
                            <a:pt x="2" y="4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2" name="Freeform 1414">
                      <a:extLst>
                        <a:ext uri="{FF2B5EF4-FFF2-40B4-BE49-F238E27FC236}">
                          <a16:creationId xmlns="" xmlns:a16="http://schemas.microsoft.com/office/drawing/2014/main" id="{4AE291D7-E5F1-4797-BACA-BCAC2845B9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206038" y="2784475"/>
                      <a:ext cx="306388" cy="306388"/>
                    </a:xfrm>
                    <a:custGeom>
                      <a:avLst/>
                      <a:gdLst>
                        <a:gd name="T0" fmla="*/ 173 w 179"/>
                        <a:gd name="T1" fmla="*/ 114 h 179"/>
                        <a:gd name="T2" fmla="*/ 177 w 179"/>
                        <a:gd name="T3" fmla="*/ 110 h 179"/>
                        <a:gd name="T4" fmla="*/ 69 w 179"/>
                        <a:gd name="T5" fmla="*/ 2 h 179"/>
                        <a:gd name="T6" fmla="*/ 65 w 179"/>
                        <a:gd name="T7" fmla="*/ 0 h 179"/>
                        <a:gd name="T8" fmla="*/ 60 w 179"/>
                        <a:gd name="T9" fmla="*/ 2 h 179"/>
                        <a:gd name="T10" fmla="*/ 2 w 179"/>
                        <a:gd name="T11" fmla="*/ 60 h 179"/>
                        <a:gd name="T12" fmla="*/ 2 w 179"/>
                        <a:gd name="T13" fmla="*/ 69 h 179"/>
                        <a:gd name="T14" fmla="*/ 110 w 179"/>
                        <a:gd name="T15" fmla="*/ 177 h 179"/>
                        <a:gd name="T16" fmla="*/ 115 w 179"/>
                        <a:gd name="T17" fmla="*/ 179 h 179"/>
                        <a:gd name="T18" fmla="*/ 119 w 179"/>
                        <a:gd name="T19" fmla="*/ 177 h 179"/>
                        <a:gd name="T20" fmla="*/ 177 w 179"/>
                        <a:gd name="T21" fmla="*/ 119 h 179"/>
                        <a:gd name="T22" fmla="*/ 179 w 179"/>
                        <a:gd name="T23" fmla="*/ 114 h 179"/>
                        <a:gd name="T24" fmla="*/ 177 w 179"/>
                        <a:gd name="T25" fmla="*/ 110 h 179"/>
                        <a:gd name="T26" fmla="*/ 173 w 179"/>
                        <a:gd name="T27" fmla="*/ 114 h 179"/>
                        <a:gd name="T28" fmla="*/ 168 w 179"/>
                        <a:gd name="T29" fmla="*/ 110 h 179"/>
                        <a:gd name="T30" fmla="*/ 115 w 179"/>
                        <a:gd name="T31" fmla="*/ 163 h 179"/>
                        <a:gd name="T32" fmla="*/ 16 w 179"/>
                        <a:gd name="T33" fmla="*/ 64 h 179"/>
                        <a:gd name="T34" fmla="*/ 65 w 179"/>
                        <a:gd name="T35" fmla="*/ 16 h 179"/>
                        <a:gd name="T36" fmla="*/ 168 w 179"/>
                        <a:gd name="T37" fmla="*/ 119 h 179"/>
                        <a:gd name="T38" fmla="*/ 173 w 179"/>
                        <a:gd name="T39" fmla="*/ 114 h 179"/>
                        <a:gd name="T40" fmla="*/ 168 w 179"/>
                        <a:gd name="T41" fmla="*/ 110 h 179"/>
                        <a:gd name="T42" fmla="*/ 173 w 179"/>
                        <a:gd name="T43" fmla="*/ 114 h 1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79" h="179">
                          <a:moveTo>
                            <a:pt x="173" y="114"/>
                          </a:moveTo>
                          <a:cubicBezTo>
                            <a:pt x="177" y="110"/>
                            <a:pt x="177" y="110"/>
                            <a:pt x="177" y="110"/>
                          </a:cubicBezTo>
                          <a:cubicBezTo>
                            <a:pt x="69" y="2"/>
                            <a:pt x="69" y="2"/>
                            <a:pt x="69" y="2"/>
                          </a:cubicBezTo>
                          <a:cubicBezTo>
                            <a:pt x="68" y="1"/>
                            <a:pt x="67" y="0"/>
                            <a:pt x="65" y="0"/>
                          </a:cubicBezTo>
                          <a:cubicBezTo>
                            <a:pt x="63" y="0"/>
                            <a:pt x="61" y="1"/>
                            <a:pt x="60" y="2"/>
                          </a:cubicBezTo>
                          <a:cubicBezTo>
                            <a:pt x="2" y="60"/>
                            <a:pt x="2" y="60"/>
                            <a:pt x="2" y="60"/>
                          </a:cubicBezTo>
                          <a:cubicBezTo>
                            <a:pt x="0" y="62"/>
                            <a:pt x="0" y="66"/>
                            <a:pt x="2" y="69"/>
                          </a:cubicBezTo>
                          <a:cubicBezTo>
                            <a:pt x="110" y="177"/>
                            <a:pt x="110" y="177"/>
                            <a:pt x="110" y="177"/>
                          </a:cubicBezTo>
                          <a:cubicBezTo>
                            <a:pt x="111" y="178"/>
                            <a:pt x="113" y="179"/>
                            <a:pt x="115" y="179"/>
                          </a:cubicBezTo>
                          <a:cubicBezTo>
                            <a:pt x="116" y="179"/>
                            <a:pt x="118" y="178"/>
                            <a:pt x="119" y="177"/>
                          </a:cubicBezTo>
                          <a:cubicBezTo>
                            <a:pt x="177" y="119"/>
                            <a:pt x="177" y="119"/>
                            <a:pt x="177" y="119"/>
                          </a:cubicBezTo>
                          <a:cubicBezTo>
                            <a:pt x="178" y="118"/>
                            <a:pt x="179" y="116"/>
                            <a:pt x="179" y="114"/>
                          </a:cubicBezTo>
                          <a:cubicBezTo>
                            <a:pt x="179" y="113"/>
                            <a:pt x="178" y="111"/>
                            <a:pt x="177" y="110"/>
                          </a:cubicBezTo>
                          <a:cubicBezTo>
                            <a:pt x="173" y="114"/>
                            <a:pt x="173" y="114"/>
                            <a:pt x="173" y="114"/>
                          </a:cubicBezTo>
                          <a:cubicBezTo>
                            <a:pt x="168" y="110"/>
                            <a:pt x="168" y="110"/>
                            <a:pt x="168" y="110"/>
                          </a:cubicBezTo>
                          <a:cubicBezTo>
                            <a:pt x="115" y="163"/>
                            <a:pt x="115" y="163"/>
                            <a:pt x="115" y="163"/>
                          </a:cubicBezTo>
                          <a:cubicBezTo>
                            <a:pt x="16" y="64"/>
                            <a:pt x="16" y="64"/>
                            <a:pt x="16" y="64"/>
                          </a:cubicBezTo>
                          <a:cubicBezTo>
                            <a:pt x="65" y="16"/>
                            <a:pt x="65" y="16"/>
                            <a:pt x="65" y="16"/>
                          </a:cubicBezTo>
                          <a:cubicBezTo>
                            <a:pt x="168" y="119"/>
                            <a:pt x="168" y="119"/>
                            <a:pt x="168" y="119"/>
                          </a:cubicBezTo>
                          <a:cubicBezTo>
                            <a:pt x="173" y="114"/>
                            <a:pt x="173" y="114"/>
                            <a:pt x="173" y="114"/>
                          </a:cubicBezTo>
                          <a:cubicBezTo>
                            <a:pt x="168" y="110"/>
                            <a:pt x="168" y="110"/>
                            <a:pt x="168" y="110"/>
                          </a:cubicBezTo>
                          <a:lnTo>
                            <a:pt x="173" y="114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3" name="Freeform 1415">
                      <a:extLst>
                        <a:ext uri="{FF2B5EF4-FFF2-40B4-BE49-F238E27FC236}">
                          <a16:creationId xmlns="" xmlns:a16="http://schemas.microsoft.com/office/drawing/2014/main" id="{7468D87A-C278-4988-ABF5-E34805388DD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293350" y="2874963"/>
                      <a:ext cx="120650" cy="120650"/>
                    </a:xfrm>
                    <a:custGeom>
                      <a:avLst/>
                      <a:gdLst>
                        <a:gd name="T0" fmla="*/ 12 w 70"/>
                        <a:gd name="T1" fmla="*/ 68 h 70"/>
                        <a:gd name="T2" fmla="*/ 68 w 70"/>
                        <a:gd name="T3" fmla="*/ 12 h 70"/>
                        <a:gd name="T4" fmla="*/ 68 w 70"/>
                        <a:gd name="T5" fmla="*/ 3 h 70"/>
                        <a:gd name="T6" fmla="*/ 58 w 70"/>
                        <a:gd name="T7" fmla="*/ 3 h 70"/>
                        <a:gd name="T8" fmla="*/ 3 w 70"/>
                        <a:gd name="T9" fmla="*/ 58 h 70"/>
                        <a:gd name="T10" fmla="*/ 3 w 70"/>
                        <a:gd name="T11" fmla="*/ 68 h 70"/>
                        <a:gd name="T12" fmla="*/ 12 w 70"/>
                        <a:gd name="T13" fmla="*/ 68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0" h="70">
                          <a:moveTo>
                            <a:pt x="12" y="68"/>
                          </a:moveTo>
                          <a:cubicBezTo>
                            <a:pt x="68" y="12"/>
                            <a:pt x="68" y="12"/>
                            <a:pt x="68" y="12"/>
                          </a:cubicBezTo>
                          <a:cubicBezTo>
                            <a:pt x="70" y="9"/>
                            <a:pt x="70" y="5"/>
                            <a:pt x="68" y="3"/>
                          </a:cubicBezTo>
                          <a:cubicBezTo>
                            <a:pt x="65" y="0"/>
                            <a:pt x="61" y="0"/>
                            <a:pt x="58" y="3"/>
                          </a:cubicBezTo>
                          <a:cubicBezTo>
                            <a:pt x="3" y="58"/>
                            <a:pt x="3" y="58"/>
                            <a:pt x="3" y="58"/>
                          </a:cubicBezTo>
                          <a:cubicBezTo>
                            <a:pt x="0" y="61"/>
                            <a:pt x="0" y="65"/>
                            <a:pt x="3" y="68"/>
                          </a:cubicBezTo>
                          <a:cubicBezTo>
                            <a:pt x="5" y="70"/>
                            <a:pt x="10" y="70"/>
                            <a:pt x="12" y="68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14" name="Freeform 1416">
                      <a:extLst>
                        <a:ext uri="{FF2B5EF4-FFF2-40B4-BE49-F238E27FC236}">
                          <a16:creationId xmlns="" xmlns:a16="http://schemas.microsoft.com/office/drawing/2014/main" id="{58F0CBD6-59D2-47F8-A494-D7A2DC7C26A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0248900" y="2830513"/>
                      <a:ext cx="120650" cy="119063"/>
                    </a:xfrm>
                    <a:custGeom>
                      <a:avLst/>
                      <a:gdLst>
                        <a:gd name="T0" fmla="*/ 12 w 70"/>
                        <a:gd name="T1" fmla="*/ 68 h 70"/>
                        <a:gd name="T2" fmla="*/ 68 w 70"/>
                        <a:gd name="T3" fmla="*/ 12 h 70"/>
                        <a:gd name="T4" fmla="*/ 68 w 70"/>
                        <a:gd name="T5" fmla="*/ 3 h 70"/>
                        <a:gd name="T6" fmla="*/ 58 w 70"/>
                        <a:gd name="T7" fmla="*/ 3 h 70"/>
                        <a:gd name="T8" fmla="*/ 3 w 70"/>
                        <a:gd name="T9" fmla="*/ 58 h 70"/>
                        <a:gd name="T10" fmla="*/ 3 w 70"/>
                        <a:gd name="T11" fmla="*/ 68 h 70"/>
                        <a:gd name="T12" fmla="*/ 12 w 70"/>
                        <a:gd name="T13" fmla="*/ 68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0" h="70">
                          <a:moveTo>
                            <a:pt x="12" y="68"/>
                          </a:moveTo>
                          <a:cubicBezTo>
                            <a:pt x="68" y="12"/>
                            <a:pt x="68" y="12"/>
                            <a:pt x="68" y="12"/>
                          </a:cubicBezTo>
                          <a:cubicBezTo>
                            <a:pt x="70" y="10"/>
                            <a:pt x="70" y="6"/>
                            <a:pt x="68" y="3"/>
                          </a:cubicBezTo>
                          <a:cubicBezTo>
                            <a:pt x="65" y="0"/>
                            <a:pt x="61" y="0"/>
                            <a:pt x="58" y="3"/>
                          </a:cubicBezTo>
                          <a:cubicBezTo>
                            <a:pt x="3" y="58"/>
                            <a:pt x="3" y="58"/>
                            <a:pt x="3" y="58"/>
                          </a:cubicBezTo>
                          <a:cubicBezTo>
                            <a:pt x="0" y="61"/>
                            <a:pt x="0" y="65"/>
                            <a:pt x="3" y="68"/>
                          </a:cubicBezTo>
                          <a:cubicBezTo>
                            <a:pt x="6" y="70"/>
                            <a:pt x="10" y="70"/>
                            <a:pt x="12" y="68"/>
                          </a:cubicBezTo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45720" tIns="22860" rIns="45720" bIns="2286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3607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54" name="Oval 23">
                <a:extLst>
                  <a:ext uri="{FF2B5EF4-FFF2-40B4-BE49-F238E27FC236}">
                    <a16:creationId xmlns="" xmlns:a16="http://schemas.microsoft.com/office/drawing/2014/main" id="{9AC5E425-CB7A-47D2-BCCE-F35905ED6781}"/>
                  </a:ext>
                </a:extLst>
              </p:cNvPr>
              <p:cNvSpPr/>
              <p:nvPr/>
            </p:nvSpPr>
            <p:spPr>
              <a:xfrm>
                <a:off x="410143" y="2480068"/>
                <a:ext cx="1039384" cy="1000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607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155" name="Picture 26" descr="Похожее изображение"/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50376" y1="26712" x2="50376" y2="26712"/>
                          <a14:foregroundMark x1="46617" y1="21918" x2="46617" y2="21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94" y="2378547"/>
              <a:ext cx="716357" cy="685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0962" y="2470767"/>
              <a:ext cx="758791" cy="610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1589" y="2488531"/>
              <a:ext cx="761613" cy="651561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159" name="Picture 26" descr="Похожее изображение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0376" y1="26712" x2="50376" y2="26712"/>
                        <a14:foregroundMark x1="46617" y1="21918" x2="46617" y2="219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17" y="5050826"/>
            <a:ext cx="562086" cy="45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9912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Presentation templ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64F2"/>
      </a:accent1>
      <a:accent2>
        <a:srgbClr val="F35564"/>
      </a:accent2>
      <a:accent3>
        <a:srgbClr val="FDBE17"/>
      </a:accent3>
      <a:accent4>
        <a:srgbClr val="77E1C3"/>
      </a:accent4>
      <a:accent5>
        <a:srgbClr val="9F61F1"/>
      </a:accent5>
      <a:accent6>
        <a:srgbClr val="0DB1F8"/>
      </a:accent6>
      <a:hlink>
        <a:srgbClr val="0563C1"/>
      </a:hlink>
      <a:folHlink>
        <a:srgbClr val="954F72"/>
      </a:folHlink>
    </a:clrScheme>
    <a:fontScheme name="fONTS">
      <a:majorFont>
        <a:latin typeface="Montserra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7D8287"/>
      </a:dk2>
      <a:lt2>
        <a:srgbClr val="EBEEF0"/>
      </a:lt2>
      <a:accent1>
        <a:srgbClr val="26313A"/>
      </a:accent1>
      <a:accent2>
        <a:srgbClr val="0074BD"/>
      </a:accent2>
      <a:accent3>
        <a:srgbClr val="009BCF"/>
      </a:accent3>
      <a:accent4>
        <a:srgbClr val="38A8B5"/>
      </a:accent4>
      <a:accent5>
        <a:srgbClr val="67C18B"/>
      </a:accent5>
      <a:accent6>
        <a:srgbClr val="96CA4F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9012</TotalTime>
  <Words>1082</Words>
  <Application>Microsoft Office PowerPoint</Application>
  <PresentationFormat>Широкоэкранный</PresentationFormat>
  <Paragraphs>150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Microsoft YaHei UI</vt:lpstr>
      <vt:lpstr>Arial</vt:lpstr>
      <vt:lpstr>Bebas Neue</vt:lpstr>
      <vt:lpstr>Calibri</vt:lpstr>
      <vt:lpstr>Calibri Light</vt:lpstr>
      <vt:lpstr>Cambria</vt:lpstr>
      <vt:lpstr>Lato Light</vt:lpstr>
      <vt:lpstr>Montserrat</vt:lpstr>
      <vt:lpstr>Montserrat Light</vt:lpstr>
      <vt:lpstr>Palatino Linotype</vt:lpstr>
      <vt:lpstr>Roboto</vt:lpstr>
      <vt:lpstr>Roboto Cn</vt:lpstr>
      <vt:lpstr>Times New Roman</vt:lpstr>
      <vt:lpstr>Wingdings</vt:lpstr>
      <vt:lpstr>Office Theme</vt:lpstr>
      <vt:lpstr>Default Theme</vt:lpstr>
      <vt:lpstr>3_Office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Sherzod-ICT</dc:creator>
  <cp:lastModifiedBy>Холмухаммедов И. П.</cp:lastModifiedBy>
  <cp:revision>958</cp:revision>
  <cp:lastPrinted>2023-03-03T07:07:55Z</cp:lastPrinted>
  <dcterms:created xsi:type="dcterms:W3CDTF">2018-12-20T06:26:44Z</dcterms:created>
  <dcterms:modified xsi:type="dcterms:W3CDTF">2023-04-25T12:58:01Z</dcterms:modified>
</cp:coreProperties>
</file>