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8" r:id="rId12"/>
    <p:sldId id="267"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09E6784-EF51-428A-8DE0-127B728F5B3F}">
          <p14:sldIdLst>
            <p14:sldId id="256"/>
            <p14:sldId id="257"/>
            <p14:sldId id="258"/>
            <p14:sldId id="260"/>
            <p14:sldId id="261"/>
            <p14:sldId id="262"/>
            <p14:sldId id="263"/>
            <p14:sldId id="264"/>
            <p14:sldId id="265"/>
            <p14:sldId id="266"/>
            <p14:sldId id="268"/>
            <p14:sldId id="267"/>
            <p14:sldId id="269"/>
          </p14:sldIdLst>
        </p14:section>
        <p14:section name="Раздел без заголовка" id="{41E93745-410B-4D98-9337-13799A0C45B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D85D7-2CE8-449D-87CF-E3491A0ED5C2}" type="datetimeFigureOut">
              <a:rPr lang="ru-RU" smtClean="0"/>
              <a:t>21.01.2022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A86B1-B3E5-406C-BA6B-6E131CAE93D2}" type="slidenum">
              <a:rPr lang="ru-RU" smtClean="0"/>
              <a:t>‹#›</a:t>
            </a:fld>
            <a:endParaRPr lang="ru-RU"/>
          </a:p>
        </p:txBody>
      </p:sp>
    </p:spTree>
    <p:extLst>
      <p:ext uri="{BB962C8B-B14F-4D97-AF65-F5344CB8AC3E}">
        <p14:creationId xmlns:p14="http://schemas.microsoft.com/office/powerpoint/2010/main" val="150442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FA86B1-B3E5-406C-BA6B-6E131CAE93D2}" type="slidenum">
              <a:rPr lang="ru-RU" smtClean="0"/>
              <a:t>6</a:t>
            </a:fld>
            <a:endParaRPr lang="ru-RU"/>
          </a:p>
        </p:txBody>
      </p:sp>
    </p:spTree>
    <p:extLst>
      <p:ext uri="{BB962C8B-B14F-4D97-AF65-F5344CB8AC3E}">
        <p14:creationId xmlns:p14="http://schemas.microsoft.com/office/powerpoint/2010/main" val="220176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02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FAD8329A-0482-465B-9306-D1E963ED8E23}" type="datetimeFigureOut">
              <a:rPr lang="ru-RU" smtClean="0"/>
              <a:t>21.01.2022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218195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313870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32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92546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4553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423605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2274947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11364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418015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D8329A-0482-465B-9306-D1E963ED8E23}" type="datetimeFigureOut">
              <a:rPr lang="ru-RU" smtClean="0"/>
              <a:t>21.01.2022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386324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D8329A-0482-465B-9306-D1E963ED8E23}"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121813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D8329A-0482-465B-9306-D1E963ED8E23}" type="datetimeFigureOut">
              <a:rPr lang="ru-RU" smtClean="0"/>
              <a:t>21.01.2022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428587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AD8329A-0482-465B-9306-D1E963ED8E23}" type="datetimeFigureOut">
              <a:rPr lang="ru-RU" smtClean="0"/>
              <a:t>21.01.2022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111202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8329A-0482-465B-9306-D1E963ED8E23}" type="datetimeFigureOut">
              <a:rPr lang="ru-RU" smtClean="0"/>
              <a:t>21.01.2022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37115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D8329A-0482-465B-9306-D1E963ED8E23}"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247884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D8329A-0482-465B-9306-D1E963ED8E23}" type="datetimeFigureOut">
              <a:rPr lang="ru-RU" smtClean="0"/>
              <a:t>21.01.2022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4C922F-C03C-465E-9D4B-15B379DE0058}" type="slidenum">
              <a:rPr lang="ru-RU" smtClean="0"/>
              <a:t>‹#›</a:t>
            </a:fld>
            <a:endParaRPr lang="ru-RU"/>
          </a:p>
        </p:txBody>
      </p:sp>
    </p:spTree>
    <p:extLst>
      <p:ext uri="{BB962C8B-B14F-4D97-AF65-F5344CB8AC3E}">
        <p14:creationId xmlns:p14="http://schemas.microsoft.com/office/powerpoint/2010/main" val="139228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D8329A-0482-465B-9306-D1E963ED8E23}" type="datetimeFigureOut">
              <a:rPr lang="ru-RU" smtClean="0"/>
              <a:t>21.01.2022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44C922F-C03C-465E-9D4B-15B379DE0058}" type="slidenum">
              <a:rPr lang="ru-RU" smtClean="0"/>
              <a:t>‹#›</a:t>
            </a:fld>
            <a:endParaRPr lang="ru-RU"/>
          </a:p>
        </p:txBody>
      </p:sp>
    </p:spTree>
    <p:extLst>
      <p:ext uri="{BB962C8B-B14F-4D97-AF65-F5344CB8AC3E}">
        <p14:creationId xmlns:p14="http://schemas.microsoft.com/office/powerpoint/2010/main" val="26495327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0" name="Picture 6" descr="Путин поручил Аксёнову и Развожаеву строить новые железные дороги |  Крыминфор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937" y="2735755"/>
            <a:ext cx="7594332" cy="3752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1937" y="519764"/>
            <a:ext cx="7594332" cy="2215991"/>
          </a:xfrm>
          <a:prstGeom prst="rect">
            <a:avLst/>
          </a:prstGeom>
          <a:noFill/>
        </p:spPr>
        <p:txBody>
          <a:bodyPr wrap="square" rtlCol="0">
            <a:spAutoFit/>
          </a:bodyPr>
          <a:lstStyle/>
          <a:p>
            <a:pPr algn="ctr"/>
            <a:r>
              <a:rPr lang="uz-Cyrl-UZ" sz="2800" b="1" dirty="0"/>
              <a:t>O‘ZBEKISTON RESPUBLIKASI TEMIR YO</a:t>
            </a:r>
            <a:r>
              <a:rPr lang="en-US" sz="2800" b="1" dirty="0"/>
              <a:t>’</a:t>
            </a:r>
            <a:r>
              <a:rPr lang="uz-Cyrl-UZ" sz="2800" b="1" dirty="0"/>
              <a:t>LLARIDAN</a:t>
            </a:r>
            <a:endParaRPr lang="ru-RU" sz="2800" b="1" dirty="0"/>
          </a:p>
          <a:p>
            <a:pPr algn="ctr"/>
            <a:r>
              <a:rPr lang="uz-Cyrl-UZ" sz="2800" b="1" dirty="0"/>
              <a:t>TEXNIKAVIY FOYDALANISH </a:t>
            </a:r>
            <a:r>
              <a:rPr lang="uz-Cyrl-UZ" sz="2800" b="1" dirty="0" smtClean="0"/>
              <a:t>QOIDALARI</a:t>
            </a:r>
          </a:p>
          <a:p>
            <a:pPr algn="ctr"/>
            <a:r>
              <a:rPr lang="en-US" dirty="0">
                <a:solidFill>
                  <a:schemeClr val="tx2">
                    <a:lumMod val="75000"/>
                  </a:schemeClr>
                </a:solidFill>
              </a:rPr>
              <a:t>(2001 yil 1 dekabrdan </a:t>
            </a:r>
            <a:endParaRPr lang="ru-RU" b="1" dirty="0">
              <a:solidFill>
                <a:schemeClr val="tx2">
                  <a:lumMod val="75000"/>
                </a:schemeClr>
              </a:solidFill>
            </a:endParaRPr>
          </a:p>
          <a:p>
            <a:pPr algn="ctr"/>
            <a:r>
              <a:rPr lang="en-US" dirty="0">
                <a:solidFill>
                  <a:schemeClr val="tx2">
                    <a:lumMod val="75000"/>
                  </a:schemeClr>
                </a:solidFill>
              </a:rPr>
              <a:t>"O'zdavtemiryo'lnazorat" DI sining </a:t>
            </a:r>
            <a:endParaRPr lang="ru-RU" b="1" dirty="0">
              <a:solidFill>
                <a:schemeClr val="tx2">
                  <a:lumMod val="75000"/>
                </a:schemeClr>
              </a:solidFill>
            </a:endParaRPr>
          </a:p>
          <a:p>
            <a:pPr algn="ctr"/>
            <a:r>
              <a:rPr lang="en-US" dirty="0">
                <a:solidFill>
                  <a:schemeClr val="tx2">
                    <a:lumMod val="75000"/>
                  </a:schemeClr>
                </a:solidFill>
              </a:rPr>
              <a:t>2001 yil 13 avgust 36-son buyrug'i bilan joriy etilgan)</a:t>
            </a:r>
            <a:endParaRPr lang="ru-RU" b="1" dirty="0">
              <a:solidFill>
                <a:schemeClr val="tx2">
                  <a:lumMod val="75000"/>
                </a:schemeClr>
              </a:solidFill>
            </a:endParaRPr>
          </a:p>
        </p:txBody>
      </p:sp>
    </p:spTree>
    <p:extLst>
      <p:ext uri="{BB962C8B-B14F-4D97-AF65-F5344CB8AC3E}">
        <p14:creationId xmlns:p14="http://schemas.microsoft.com/office/powerpoint/2010/main" val="3296085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4387" y="1386038"/>
            <a:ext cx="7167613" cy="5332396"/>
          </a:xfrm>
          <a:gradFill>
            <a:gsLst>
              <a:gs pos="100000">
                <a:schemeClr val="bg2">
                  <a:tint val="97000"/>
                  <a:hueMod val="92000"/>
                  <a:satMod val="169000"/>
                  <a:lumMod val="164000"/>
                </a:schemeClr>
              </a:gs>
              <a:gs pos="100000">
                <a:schemeClr val="bg2">
                  <a:shade val="96000"/>
                  <a:satMod val="120000"/>
                  <a:lumMod val="90000"/>
                </a:schemeClr>
              </a:gs>
            </a:gsLst>
            <a:lin ang="6120000" scaled="1"/>
          </a:gradFill>
        </p:spPr>
        <p:txBody>
          <a:bodyPr>
            <a:noAutofit/>
          </a:bodyPr>
          <a:lstStyle/>
          <a:p>
            <a:r>
              <a:rPr lang="uz-Cyrl-UZ" sz="1600" b="1" dirty="0" smtClean="0">
                <a:solidFill>
                  <a:schemeClr val="accent6">
                    <a:lumMod val="50000"/>
                  </a:schemeClr>
                </a:solidFill>
              </a:rPr>
              <a:t/>
            </a:r>
            <a:br>
              <a:rPr lang="uz-Cyrl-UZ" sz="1600" b="1" dirty="0" smtClean="0">
                <a:solidFill>
                  <a:schemeClr val="accent6">
                    <a:lumMod val="50000"/>
                  </a:schemeClr>
                </a:solidFill>
              </a:rPr>
            </a:br>
            <a:r>
              <a:rPr lang="en-US" sz="1600" b="1" dirty="0" smtClean="0">
                <a:solidFill>
                  <a:schemeClr val="accent6">
                    <a:lumMod val="50000"/>
                  </a:schemeClr>
                </a:solidFill>
              </a:rPr>
              <a:t>Elektr </a:t>
            </a:r>
            <a:r>
              <a:rPr lang="en-US" sz="1600" b="1" dirty="0">
                <a:solidFill>
                  <a:schemeClr val="accent6">
                    <a:lumMod val="50000"/>
                  </a:schemeClr>
                </a:solidFill>
              </a:rPr>
              <a:t>ta’minoti </a:t>
            </a:r>
            <a:r>
              <a:rPr lang="en-US" sz="1600" b="1" dirty="0" smtClean="0">
                <a:solidFill>
                  <a:schemeClr val="accent6">
                    <a:lumMod val="50000"/>
                  </a:schemeClr>
                </a:solidFill>
              </a:rPr>
              <a:t>qurilmalari talab </a:t>
            </a:r>
            <a:r>
              <a:rPr lang="en-US" sz="1600" b="1" dirty="0">
                <a:solidFill>
                  <a:schemeClr val="accent6">
                    <a:lumMod val="50000"/>
                  </a:schemeClr>
                </a:solidFill>
              </a:rPr>
              <a:t>qilinadigan harakat hajmlarida poezdlarning belgilangan og’irlik me’yorlari, tezliklar, ular orasidagi intervallar bilan harakatlanishi uchun elektr harakat </a:t>
            </a:r>
            <a:r>
              <a:rPr lang="en-US" sz="1600" b="1" dirty="0" smtClean="0">
                <a:solidFill>
                  <a:schemeClr val="accent6">
                    <a:lumMod val="50000"/>
                  </a:schemeClr>
                </a:solidFill>
              </a:rPr>
              <a:t>tarkibini</a:t>
            </a:r>
            <a:r>
              <a:rPr lang="uz-Cyrl-UZ" sz="1600" b="1" dirty="0" smtClean="0">
                <a:solidFill>
                  <a:schemeClr val="accent6">
                    <a:lumMod val="50000"/>
                  </a:schemeClr>
                </a:solidFill>
              </a:rPr>
              <a:t> </a:t>
            </a:r>
            <a:r>
              <a:rPr lang="en-US" sz="1600" b="1" dirty="0" smtClean="0">
                <a:solidFill>
                  <a:schemeClr val="accent6">
                    <a:lumMod val="50000"/>
                  </a:schemeClr>
                </a:solidFill>
              </a:rPr>
              <a:t>hamda I </a:t>
            </a:r>
            <a:r>
              <a:rPr lang="uz-Cyrl-UZ" sz="1600" b="1" dirty="0" smtClean="0">
                <a:solidFill>
                  <a:schemeClr val="accent6">
                    <a:lumMod val="50000"/>
                  </a:schemeClr>
                </a:solidFill>
              </a:rPr>
              <a:t>- </a:t>
            </a:r>
            <a:r>
              <a:rPr lang="en-US" sz="1600" b="1" dirty="0" smtClean="0">
                <a:solidFill>
                  <a:schemeClr val="accent6">
                    <a:lumMod val="50000"/>
                  </a:schemeClr>
                </a:solidFill>
              </a:rPr>
              <a:t>toifadagi </a:t>
            </a:r>
            <a:r>
              <a:rPr lang="en-US" sz="1600" b="1" dirty="0">
                <a:solidFill>
                  <a:schemeClr val="accent6">
                    <a:lumMod val="50000"/>
                  </a:schemeClr>
                </a:solidFill>
              </a:rPr>
              <a:t>elektr energiyasi iste’molchilari sifatida SSB, aloqa va hisoblash texnikasi </a:t>
            </a:r>
            <a:r>
              <a:rPr lang="en-US" sz="1600" b="1" dirty="0" smtClean="0">
                <a:solidFill>
                  <a:schemeClr val="accent6">
                    <a:lumMod val="50000"/>
                  </a:schemeClr>
                </a:solidFill>
              </a:rPr>
              <a:t>qurilmalarini elektr </a:t>
            </a:r>
            <a:r>
              <a:rPr lang="en-US" sz="1600" b="1" dirty="0">
                <a:solidFill>
                  <a:schemeClr val="accent6">
                    <a:lumMod val="50000"/>
                  </a:schemeClr>
                </a:solidFill>
              </a:rPr>
              <a:t>bilan ishonchli ta’minlashi kerak</a:t>
            </a:r>
            <a:br>
              <a:rPr lang="en-US" sz="1600" b="1" dirty="0">
                <a:solidFill>
                  <a:schemeClr val="accent6">
                    <a:lumMod val="50000"/>
                  </a:schemeClr>
                </a:solidFill>
              </a:rPr>
            </a:br>
            <a:r>
              <a:rPr lang="en-US" sz="1600" b="1" dirty="0">
                <a:solidFill>
                  <a:schemeClr val="accent6">
                    <a:lumMod val="50000"/>
                  </a:schemeClr>
                </a:solidFill>
              </a:rPr>
              <a:t/>
            </a:r>
            <a:br>
              <a:rPr lang="en-US" sz="1600" b="1" dirty="0">
                <a:solidFill>
                  <a:schemeClr val="accent6">
                    <a:lumMod val="50000"/>
                  </a:schemeClr>
                </a:solidFill>
              </a:rPr>
            </a:br>
            <a:r>
              <a:rPr lang="en-US" sz="1600" b="1" dirty="0" smtClean="0">
                <a:solidFill>
                  <a:schemeClr val="accent6">
                    <a:lumMod val="50000"/>
                  </a:schemeClr>
                </a:solidFill>
              </a:rPr>
              <a:t>Avtomatik </a:t>
            </a:r>
            <a:r>
              <a:rPr lang="en-US" sz="1600" b="1" dirty="0">
                <a:solidFill>
                  <a:schemeClr val="accent6">
                    <a:lumMod val="50000"/>
                  </a:schemeClr>
                </a:solidFill>
              </a:rPr>
              <a:t>va yarim avtomatik blokirovkaning elektr ta’minoti manbasining akkumulyator zahirasi mavjudligida, u doim shay ahvolda bo’lishi va muqaddam 36 soat ichida elektr ta’minoti o’chirilmagan bo’lsa, SSB va temir yo’l kesishmasi signalizatsiyasining 8 soat ichida to’xtovsiz ishlashini ta’minlashi kerak</a:t>
            </a:r>
            <a:r>
              <a:rPr lang="en-US" sz="1600" b="1" dirty="0" smtClean="0">
                <a:solidFill>
                  <a:schemeClr val="accent6">
                    <a:lumMod val="50000"/>
                  </a:schemeClr>
                </a:solidFill>
              </a:rPr>
              <a:t>.</a:t>
            </a:r>
            <a:br>
              <a:rPr lang="en-US" sz="1600" b="1" dirty="0" smtClean="0">
                <a:solidFill>
                  <a:schemeClr val="accent6">
                    <a:lumMod val="50000"/>
                  </a:schemeClr>
                </a:solidFill>
              </a:rPr>
            </a:br>
            <a:r>
              <a:rPr lang="en-US" sz="1600" b="1" dirty="0">
                <a:solidFill>
                  <a:schemeClr val="accent6">
                    <a:lumMod val="50000"/>
                  </a:schemeClr>
                </a:solidFill>
              </a:rPr>
              <a:t/>
            </a:r>
            <a:br>
              <a:rPr lang="en-US" sz="1600" b="1" dirty="0">
                <a:solidFill>
                  <a:schemeClr val="accent6">
                    <a:lumMod val="50000"/>
                  </a:schemeClr>
                </a:solidFill>
              </a:rPr>
            </a:br>
            <a:r>
              <a:rPr lang="en-US" sz="1600" b="1" dirty="0">
                <a:solidFill>
                  <a:schemeClr val="accent6">
                    <a:lumMod val="50000"/>
                  </a:schemeClr>
                </a:solidFill>
              </a:rPr>
              <a:t>Avtomatik va yarimavtomatik blokirovka elektr ta’minotining asosiy tizimidan zahiraviy tizimga o’tishi yoki teskarisi sodir bo’lishiga 1,3 sekunddan oshiq vaqt ketmasligi kerak.</a:t>
            </a:r>
            <a:br>
              <a:rPr lang="en-US" sz="1600" b="1" dirty="0">
                <a:solidFill>
                  <a:schemeClr val="accent6">
                    <a:lumMod val="50000"/>
                  </a:schemeClr>
                </a:solidFill>
              </a:rPr>
            </a:br>
            <a:r>
              <a:rPr lang="en-US" sz="1600" b="1" dirty="0">
                <a:solidFill>
                  <a:schemeClr val="accent6">
                    <a:lumMod val="50000"/>
                  </a:schemeClr>
                </a:solidFill>
              </a:rPr>
              <a:t>Elektr bilan ta’minlashning ishonchli bo’lishi uchun elektrta’minoti inshoot va qurilmalarining ahvoli davriy nazorat qilinishi, vagon laboratoriyalari, tashxis asboblari bilan ularni o’lchash ishlari va rejaviy ta’mir ishlari bajarilishi kerak.</a:t>
            </a:r>
            <a:br>
              <a:rPr lang="en-US" sz="1600" b="1" dirty="0">
                <a:solidFill>
                  <a:schemeClr val="accent6">
                    <a:lumMod val="50000"/>
                  </a:schemeClr>
                </a:solidFill>
              </a:rPr>
            </a:br>
            <a:endParaRPr lang="ru-RU" sz="1600" b="1" dirty="0">
              <a:solidFill>
                <a:schemeClr val="accent6">
                  <a:lumMod val="50000"/>
                </a:schemeClr>
              </a:solidFill>
            </a:endParaRPr>
          </a:p>
        </p:txBody>
      </p:sp>
      <p:sp>
        <p:nvSpPr>
          <p:cNvPr id="3" name="Объект 2"/>
          <p:cNvSpPr>
            <a:spLocks noGrp="1"/>
          </p:cNvSpPr>
          <p:nvPr>
            <p:ph idx="1"/>
          </p:nvPr>
        </p:nvSpPr>
        <p:spPr>
          <a:xfrm>
            <a:off x="548641" y="192505"/>
            <a:ext cx="11559940" cy="933650"/>
          </a:xfrm>
        </p:spPr>
        <p:txBody>
          <a:bodyPr>
            <a:noAutofit/>
          </a:bodyPr>
          <a:lstStyle/>
          <a:p>
            <a:pPr marL="0" indent="0" algn="ctr">
              <a:buNone/>
            </a:pPr>
            <a:r>
              <a:rPr lang="en-US" sz="3200" b="1" dirty="0">
                <a:solidFill>
                  <a:srgbClr val="C00000"/>
                </a:solidFill>
              </a:rPr>
              <a:t>Temir yo’llarning elektr ta’minoti</a:t>
            </a:r>
            <a:br>
              <a:rPr lang="en-US" sz="3200" b="1" dirty="0">
                <a:solidFill>
                  <a:srgbClr val="C00000"/>
                </a:solidFill>
              </a:rPr>
            </a:br>
            <a:r>
              <a:rPr lang="en-US" sz="3200" b="1" dirty="0">
                <a:solidFill>
                  <a:srgbClr val="C00000"/>
                </a:solidFill>
              </a:rPr>
              <a:t>   inshoot va qurilmalari</a:t>
            </a:r>
            <a:endParaRPr lang="ru-RU" sz="3200" b="1" dirty="0">
              <a:solidFill>
                <a:srgbClr val="C00000"/>
              </a:solidFill>
            </a:endParaRPr>
          </a:p>
        </p:txBody>
      </p:sp>
      <p:pic>
        <p:nvPicPr>
          <p:cNvPr id="4" name="Рисунок 3"/>
          <p:cNvPicPr>
            <a:picLocks noChangeAspect="1"/>
          </p:cNvPicPr>
          <p:nvPr/>
        </p:nvPicPr>
        <p:blipFill>
          <a:blip r:embed="rId2"/>
          <a:stretch>
            <a:fillRect/>
          </a:stretch>
        </p:blipFill>
        <p:spPr>
          <a:xfrm>
            <a:off x="413887" y="1232034"/>
            <a:ext cx="5043637" cy="548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2987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261" y="1347537"/>
            <a:ext cx="11521440" cy="5351646"/>
          </a:xfrm>
          <a:gradFill>
            <a:gsLst>
              <a:gs pos="34000">
                <a:schemeClr val="accent4">
                  <a:lumMod val="60000"/>
                  <a:lumOff val="40000"/>
                </a:schemeClr>
              </a:gs>
              <a:gs pos="100000">
                <a:schemeClr val="bg2">
                  <a:shade val="96000"/>
                  <a:satMod val="120000"/>
                  <a:lumMod val="90000"/>
                </a:schemeClr>
              </a:gs>
            </a:gsLst>
            <a:lin ang="6120000" scaled="1"/>
          </a:gradFill>
        </p:spPr>
        <p:txBody>
          <a:bodyPr>
            <a:normAutofit/>
          </a:bodyPr>
          <a:lstStyle/>
          <a:p>
            <a:pPr algn="ctr"/>
            <a:r>
              <a:rPr lang="en-US" sz="2400" b="1" dirty="0">
                <a:solidFill>
                  <a:srgbClr val="C00000"/>
                </a:solidFill>
              </a:rPr>
              <a:t>Harakat xavfsizligiga xavf tug’diruvchi nosozliklari bo’lgan harakat tarkibini foydalanishga chiqarish va poezdlarda harakatlanishga yo’l qo’yish, shunigdek, tashilayotgan yuklarning butligini ta’minlay olmaydigan yuk vagonlarini poezdlarga qo’shish man etiladi</a:t>
            </a:r>
            <a:r>
              <a:rPr lang="en-US" sz="2400" b="1" dirty="0" smtClean="0">
                <a:solidFill>
                  <a:srgbClr val="C00000"/>
                </a:solidFill>
              </a:rPr>
              <a:t>.</a:t>
            </a:r>
            <a:r>
              <a:rPr lang="ru-RU" sz="2400" b="1" dirty="0" smtClean="0">
                <a:solidFill>
                  <a:srgbClr val="C00000"/>
                </a:solidFill>
              </a:rPr>
              <a:t/>
            </a:r>
            <a:br>
              <a:rPr lang="ru-RU" sz="2400" b="1" dirty="0" smtClean="0">
                <a:solidFill>
                  <a:srgbClr val="C00000"/>
                </a:solidFill>
              </a:rPr>
            </a:br>
            <a:r>
              <a:rPr lang="en-US" sz="2400" b="1" dirty="0">
                <a:solidFill>
                  <a:srgbClr val="C00000"/>
                </a:solidFill>
              </a:rPr>
              <a:t/>
            </a:r>
            <a:br>
              <a:rPr lang="en-US" sz="2400" b="1" dirty="0">
                <a:solidFill>
                  <a:srgbClr val="C00000"/>
                </a:solidFill>
              </a:rPr>
            </a:br>
            <a:r>
              <a:rPr lang="en-US" sz="2400" b="1" dirty="0">
                <a:solidFill>
                  <a:srgbClr val="C00000"/>
                </a:solidFill>
              </a:rPr>
              <a:t>Elektr pnevmatik tormoz, isitish, elektr uskunalar, ventilyatsiyada nosozliklari bo’lgan va yo’lovchilar tashishning me’yordagi sharoitini buzuvchi boshqa nosozliklari bo’lgan yo’lovchi vagonlarni, shuningdek, yo’lovchi poezd boshlig’i (mexanik-brigadir) ning mashinist bilan </a:t>
            </a:r>
            <a:r>
              <a:rPr lang="en-US" sz="2400" b="1" dirty="0" smtClean="0">
                <a:solidFill>
                  <a:srgbClr val="C00000"/>
                </a:solidFill>
              </a:rPr>
              <a:t>UQT-diapozonli </a:t>
            </a:r>
            <a:r>
              <a:rPr lang="en-US" sz="2400" b="1" dirty="0">
                <a:solidFill>
                  <a:srgbClr val="C00000"/>
                </a:solidFill>
              </a:rPr>
              <a:t>radioaloqasi nosoz bo’lgan radiokupeli (shtab) yo’lovchi vagonlarni poezdga qo’shish taqiqlanadi.</a:t>
            </a:r>
            <a:r>
              <a:rPr lang="en-US" sz="2400" dirty="0">
                <a:solidFill>
                  <a:srgbClr val="C00000"/>
                </a:solidFill>
              </a:rPr>
              <a:t/>
            </a:r>
            <a:br>
              <a:rPr lang="en-US" sz="2400" dirty="0">
                <a:solidFill>
                  <a:srgbClr val="C00000"/>
                </a:solidFill>
              </a:rPr>
            </a:br>
            <a:endParaRPr lang="ru-RU" sz="2400" dirty="0">
              <a:solidFill>
                <a:srgbClr val="C00000"/>
              </a:solidFill>
            </a:endParaRPr>
          </a:p>
        </p:txBody>
      </p:sp>
      <p:sp>
        <p:nvSpPr>
          <p:cNvPr id="3" name="Объект 2"/>
          <p:cNvSpPr>
            <a:spLocks noGrp="1"/>
          </p:cNvSpPr>
          <p:nvPr>
            <p:ph idx="1"/>
          </p:nvPr>
        </p:nvSpPr>
        <p:spPr>
          <a:xfrm>
            <a:off x="404261" y="192506"/>
            <a:ext cx="11617693" cy="1155031"/>
          </a:xfrm>
        </p:spPr>
        <p:txBody>
          <a:bodyPr>
            <a:normAutofit/>
          </a:bodyPr>
          <a:lstStyle/>
          <a:p>
            <a:pPr marL="0" indent="0" algn="ctr">
              <a:buNone/>
            </a:pPr>
            <a:r>
              <a:rPr lang="en-US" sz="2800" b="1" dirty="0">
                <a:solidFill>
                  <a:schemeClr val="accent3">
                    <a:lumMod val="50000"/>
                  </a:schemeClr>
                </a:solidFill>
              </a:rPr>
              <a:t>Harakat tarkibiga texnik xizmat</a:t>
            </a:r>
            <a:br>
              <a:rPr lang="en-US" sz="2800" b="1" dirty="0">
                <a:solidFill>
                  <a:schemeClr val="accent3">
                    <a:lumMod val="50000"/>
                  </a:schemeClr>
                </a:solidFill>
              </a:rPr>
            </a:br>
            <a:r>
              <a:rPr lang="en-US" sz="2800" b="1" dirty="0">
                <a:solidFill>
                  <a:schemeClr val="accent3">
                    <a:lumMod val="50000"/>
                  </a:schemeClr>
                </a:solidFill>
              </a:rPr>
              <a:t>  ko’rsatish va ta’mirlash</a:t>
            </a:r>
            <a:endParaRPr lang="ru-RU" sz="2800" b="1" dirty="0">
              <a:solidFill>
                <a:schemeClr val="accent3">
                  <a:lumMod val="50000"/>
                </a:schemeClr>
              </a:solidFill>
            </a:endParaRPr>
          </a:p>
        </p:txBody>
      </p:sp>
    </p:spTree>
    <p:extLst>
      <p:ext uri="{BB962C8B-B14F-4D97-AF65-F5344CB8AC3E}">
        <p14:creationId xmlns:p14="http://schemas.microsoft.com/office/powerpoint/2010/main" val="362761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962527"/>
            <a:ext cx="7410634" cy="5621153"/>
          </a:xfrm>
        </p:spPr>
        <p:txBody>
          <a:bodyPr>
            <a:noAutofit/>
          </a:bodyPr>
          <a:lstStyle/>
          <a:p>
            <a:r>
              <a:rPr lang="ru-RU" sz="2200" b="1" dirty="0" smtClean="0">
                <a:solidFill>
                  <a:schemeClr val="accent6">
                    <a:lumMod val="50000"/>
                  </a:schemeClr>
                </a:solidFill>
              </a:rPr>
              <a:t/>
            </a:r>
            <a:br>
              <a:rPr lang="ru-RU" sz="2200" b="1" dirty="0" smtClean="0">
                <a:solidFill>
                  <a:schemeClr val="accent6">
                    <a:lumMod val="50000"/>
                  </a:schemeClr>
                </a:solidFill>
              </a:rPr>
            </a:br>
            <a:r>
              <a:rPr lang="en-US" sz="2200" b="1" dirty="0" smtClean="0">
                <a:solidFill>
                  <a:schemeClr val="accent6">
                    <a:lumMod val="50000"/>
                  </a:schemeClr>
                </a:solidFill>
              </a:rPr>
              <a:t>Harakat </a:t>
            </a:r>
            <a:r>
              <a:rPr lang="en-US" sz="2200" b="1" dirty="0">
                <a:solidFill>
                  <a:schemeClr val="accent6">
                    <a:lumMod val="50000"/>
                  </a:schemeClr>
                </a:solidFill>
              </a:rPr>
              <a:t>grafigi poezdlar harakatini tashkil etish asosi bo’lib, u barcha bo’linmalarning faoliyatini birlashtiradi va DATK foydalanish ish rejasini ifodalaydi. </a:t>
            </a:r>
            <a:r>
              <a:rPr lang="ru-RU" sz="2200" b="1" dirty="0" smtClean="0">
                <a:solidFill>
                  <a:schemeClr val="accent6">
                    <a:lumMod val="50000"/>
                  </a:schemeClr>
                </a:solidFill>
              </a:rPr>
              <a:t/>
            </a:r>
            <a:br>
              <a:rPr lang="ru-RU" sz="2200" b="1" dirty="0" smtClean="0">
                <a:solidFill>
                  <a:schemeClr val="accent6">
                    <a:lumMod val="50000"/>
                  </a:schemeClr>
                </a:solidFill>
              </a:rPr>
            </a:br>
            <a:r>
              <a:rPr lang="ru-RU" sz="2200" b="1" dirty="0" smtClean="0">
                <a:solidFill>
                  <a:schemeClr val="accent6">
                    <a:lumMod val="50000"/>
                  </a:schemeClr>
                </a:solidFill>
              </a:rPr>
              <a:t/>
            </a:r>
            <a:br>
              <a:rPr lang="ru-RU" sz="2200" b="1" dirty="0" smtClean="0">
                <a:solidFill>
                  <a:schemeClr val="accent6">
                    <a:lumMod val="50000"/>
                  </a:schemeClr>
                </a:solidFill>
              </a:rPr>
            </a:br>
            <a:r>
              <a:rPr lang="en-US" sz="2200" b="1" dirty="0" smtClean="0">
                <a:solidFill>
                  <a:schemeClr val="accent6">
                    <a:lumMod val="50000"/>
                  </a:schemeClr>
                </a:solidFill>
              </a:rPr>
              <a:t>Poezdlar </a:t>
            </a:r>
            <a:r>
              <a:rPr lang="en-US" sz="2200" b="1" dirty="0">
                <a:solidFill>
                  <a:schemeClr val="accent6">
                    <a:lumMod val="50000"/>
                  </a:schemeClr>
                </a:solidFill>
              </a:rPr>
              <a:t>harakati grafigi temir yo’l transporti xodimlari uchun shubhasiz qonun bo’lib, uni bajarish temir yo’llar ishining eng muhim sifat ko’rsatkichlaridan biri hisoblanadi. </a:t>
            </a:r>
            <a:r>
              <a:rPr lang="ru-RU" sz="2200" b="1" dirty="0" smtClean="0">
                <a:solidFill>
                  <a:schemeClr val="accent6">
                    <a:lumMod val="50000"/>
                  </a:schemeClr>
                </a:solidFill>
              </a:rPr>
              <a:t/>
            </a:r>
            <a:br>
              <a:rPr lang="ru-RU" sz="2200" b="1" dirty="0" smtClean="0">
                <a:solidFill>
                  <a:schemeClr val="accent6">
                    <a:lumMod val="50000"/>
                  </a:schemeClr>
                </a:solidFill>
              </a:rPr>
            </a:br>
            <a:r>
              <a:rPr lang="ru-RU" sz="2200" b="1" dirty="0">
                <a:solidFill>
                  <a:schemeClr val="accent6">
                    <a:lumMod val="50000"/>
                  </a:schemeClr>
                </a:solidFill>
              </a:rPr>
              <a:t/>
            </a:r>
            <a:br>
              <a:rPr lang="ru-RU" sz="2200" b="1" dirty="0">
                <a:solidFill>
                  <a:schemeClr val="accent6">
                    <a:lumMod val="50000"/>
                  </a:schemeClr>
                </a:solidFill>
              </a:rPr>
            </a:br>
            <a:r>
              <a:rPr lang="en-US" sz="2200" b="1" dirty="0">
                <a:solidFill>
                  <a:schemeClr val="accent6">
                    <a:lumMod val="50000"/>
                  </a:schemeClr>
                </a:solidFill>
              </a:rPr>
              <a:t>Poezdlar harakati grafigiga rioya qilish va uning buzilishini oldini olish poezdlar harakatini tashkil etish bilan bog’liq bo’lgan har bir xodim uchun asosiy vazifa bo’lishi kerak.</a:t>
            </a:r>
            <a:r>
              <a:rPr lang="ru-RU" sz="2200" b="1" dirty="0">
                <a:solidFill>
                  <a:schemeClr val="accent6">
                    <a:lumMod val="50000"/>
                  </a:schemeClr>
                </a:solidFill>
              </a:rPr>
              <a:t/>
            </a:r>
            <a:br>
              <a:rPr lang="ru-RU" sz="2200" b="1" dirty="0">
                <a:solidFill>
                  <a:schemeClr val="accent6">
                    <a:lumMod val="50000"/>
                  </a:schemeClr>
                </a:solidFill>
              </a:rPr>
            </a:br>
            <a:endParaRPr lang="ru-RU" sz="2200" b="1" dirty="0">
              <a:solidFill>
                <a:schemeClr val="accent6">
                  <a:lumMod val="50000"/>
                </a:schemeClr>
              </a:solidFill>
            </a:endParaRPr>
          </a:p>
        </p:txBody>
      </p:sp>
      <p:sp>
        <p:nvSpPr>
          <p:cNvPr id="3" name="Объект 2"/>
          <p:cNvSpPr>
            <a:spLocks noGrp="1"/>
          </p:cNvSpPr>
          <p:nvPr>
            <p:ph idx="1"/>
          </p:nvPr>
        </p:nvSpPr>
        <p:spPr>
          <a:xfrm>
            <a:off x="684212" y="77002"/>
            <a:ext cx="11279990" cy="1193533"/>
          </a:xfrm>
        </p:spPr>
        <p:txBody>
          <a:bodyPr>
            <a:normAutofit/>
          </a:bodyPr>
          <a:lstStyle/>
          <a:p>
            <a:pPr marL="0" indent="0" algn="ctr">
              <a:buNone/>
            </a:pPr>
            <a:r>
              <a:rPr lang="en-US" sz="2800" b="1" dirty="0"/>
              <a:t>POEZDLAR HARAKATINI TASHKIL ETISH</a:t>
            </a:r>
            <a:endParaRPr lang="ru-RU" sz="2800" b="1" dirty="0"/>
          </a:p>
        </p:txBody>
      </p:sp>
      <p:pic>
        <p:nvPicPr>
          <p:cNvPr id="4" name="Рисунок 3"/>
          <p:cNvPicPr>
            <a:picLocks noChangeAspect="1"/>
          </p:cNvPicPr>
          <p:nvPr/>
        </p:nvPicPr>
        <p:blipFill>
          <a:blip r:embed="rId2"/>
          <a:stretch>
            <a:fillRect/>
          </a:stretch>
        </p:blipFill>
        <p:spPr>
          <a:xfrm>
            <a:off x="8017844" y="1453415"/>
            <a:ext cx="3946358" cy="5245767"/>
          </a:xfrm>
          <a:prstGeom prst="rect">
            <a:avLst/>
          </a:prstGeom>
          <a:ln>
            <a:noFill/>
          </a:ln>
          <a:effectLst>
            <a:reflection blurRad="12700" stA="30000" endPos="30000" dist="5000" dir="5400000" sy="-100000" algn="bl" rotWithShape="0"/>
          </a:effectLst>
          <a:scene3d>
            <a:camera prst="perspectiveContrastingLeftFacing" fov="4500000">
              <a:rot lat="0" lon="12000000" rev="0"/>
            </a:camera>
            <a:lightRig rig="threePt" dir="t">
              <a:rot lat="0" lon="0" rev="2700000"/>
            </a:lightRig>
          </a:scene3d>
          <a:sp3d>
            <a:bevelT w="63500" h="50800"/>
          </a:sp3d>
        </p:spPr>
      </p:pic>
    </p:spTree>
    <p:extLst>
      <p:ext uri="{BB962C8B-B14F-4D97-AF65-F5344CB8AC3E}">
        <p14:creationId xmlns:p14="http://schemas.microsoft.com/office/powerpoint/2010/main" val="4051094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1" y="685800"/>
            <a:ext cx="11193363" cy="5811253"/>
          </a:xfrm>
          <a:solidFill>
            <a:schemeClr val="accent4">
              <a:lumMod val="20000"/>
              <a:lumOff val="80000"/>
            </a:schemeClr>
          </a:solidFill>
        </p:spPr>
        <p:txBody>
          <a:bodyPr>
            <a:normAutofit/>
          </a:bodyPr>
          <a:lstStyle/>
          <a:p>
            <a:pPr marL="0" indent="0" algn="ctr">
              <a:buNone/>
            </a:pPr>
            <a:r>
              <a:rPr lang="en-US" sz="5400" b="1" dirty="0" smtClean="0"/>
              <a:t>E’TIBORINGIZ UCHUN</a:t>
            </a:r>
          </a:p>
          <a:p>
            <a:pPr marL="0" indent="0" algn="ctr">
              <a:buNone/>
            </a:pPr>
            <a:r>
              <a:rPr lang="en-US" sz="5400" b="1" dirty="0" smtClean="0"/>
              <a:t>RAHMAT</a:t>
            </a:r>
            <a:r>
              <a:rPr lang="uz-Cyrl-UZ" sz="5400" b="1" dirty="0" smtClean="0"/>
              <a:t>!</a:t>
            </a:r>
            <a:endParaRPr lang="ru-RU" sz="5400" b="1" dirty="0"/>
          </a:p>
        </p:txBody>
      </p:sp>
    </p:spTree>
    <p:extLst>
      <p:ext uri="{BB962C8B-B14F-4D97-AF65-F5344CB8AC3E}">
        <p14:creationId xmlns:p14="http://schemas.microsoft.com/office/powerpoint/2010/main" val="1341459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7876" y="4129238"/>
            <a:ext cx="7305575" cy="2627697"/>
          </a:xfrm>
          <a:ln>
            <a:noFill/>
          </a:ln>
        </p:spPr>
        <p:txBody>
          <a:bodyPr>
            <a:no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uz-Cyrl-UZ" sz="2400" cap="none" dirty="0">
                <a:solidFill>
                  <a:srgbClr val="C00000"/>
                </a:solidFill>
                <a:latin typeface="+mn-lt"/>
                <a:ea typeface="+mn-ea"/>
                <a:cs typeface="+mn-cs"/>
              </a:rPr>
              <a:t>Texnikaviy foydalanish qoidalari temir yo’l transportining barcha bo‘linmalari va xodimlari uchun majburiydir, ularni bajarilishi temir yo‘l transporti barcha bo‘g‘inlarida tartibni, temir yo‘llarining aniq va to‘xtovsiz ishlashini va harakat xavfsizligini ta’minlaydi.</a:t>
            </a:r>
            <a:endParaRPr lang="ru-RU" sz="2400" cap="none" dirty="0">
              <a:solidFill>
                <a:srgbClr val="C00000"/>
              </a:solidFill>
              <a:latin typeface="+mn-lt"/>
              <a:ea typeface="+mn-ea"/>
              <a:cs typeface="+mn-cs"/>
            </a:endParaRPr>
          </a:p>
        </p:txBody>
      </p:sp>
      <p:sp>
        <p:nvSpPr>
          <p:cNvPr id="3" name="Объект 2"/>
          <p:cNvSpPr>
            <a:spLocks noGrp="1"/>
          </p:cNvSpPr>
          <p:nvPr>
            <p:ph idx="1"/>
          </p:nvPr>
        </p:nvSpPr>
        <p:spPr>
          <a:xfrm>
            <a:off x="4677877" y="685800"/>
            <a:ext cx="7305575" cy="3615267"/>
          </a:xfrm>
        </p:spPr>
        <p:txBody>
          <a:bodyPr>
            <a:normAutofit/>
          </a:bodyPr>
          <a:lstStyle/>
          <a:p>
            <a:r>
              <a:rPr lang="uz-Cyrl-UZ" sz="2400" dirty="0">
                <a:solidFill>
                  <a:srgbClr val="C00000"/>
                </a:solidFill>
              </a:rPr>
              <a:t>O‘zbekiston Respublikasi temir yo’llaridan texnikaviy foydalanish qoidalari temir yo‘llar va temir yo‘l transporti xodimlarining asosiy nizomlarini, ish tartibini, muhim inshootlar, qurilmalar va harakat tarkiblarini saqlash me’yorlarini, asosiy o‘lchamlarini, ularga bo‘lgan talablarni, poyezdlar harakatini tashkil qilish tizimini va signalizatsiya </a:t>
            </a:r>
            <a:r>
              <a:rPr lang="uz-Cyrl-UZ" sz="2400" dirty="0" smtClean="0">
                <a:solidFill>
                  <a:srgbClr val="C00000"/>
                </a:solidFill>
              </a:rPr>
              <a:t>prinsiplarini </a:t>
            </a:r>
            <a:r>
              <a:rPr lang="uz-Cyrl-UZ" sz="2400" dirty="0">
                <a:solidFill>
                  <a:srgbClr val="C00000"/>
                </a:solidFill>
              </a:rPr>
              <a:t>o‘rnatadi.</a:t>
            </a:r>
            <a:endParaRPr lang="ru-RU" sz="2400" dirty="0">
              <a:solidFill>
                <a:srgbClr val="C00000"/>
              </a:solidFill>
            </a:endParaRPr>
          </a:p>
        </p:txBody>
      </p:sp>
      <p:pic>
        <p:nvPicPr>
          <p:cNvPr id="2050" name="Picture 2" descr="Август ойининг биринчи якшанбаси – Темирйўлчилар куни | NORMA.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51" y="507482"/>
            <a:ext cx="4162425" cy="2822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Қалмоққир бўйлаб янги темир йўл руда ташиш йиллик қувватини 35 миллион  тоннага етказиш имконини беради - Халқ сўз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1" y="3508659"/>
            <a:ext cx="4162425" cy="309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0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95588" y="228148"/>
            <a:ext cx="5707780" cy="6163027"/>
          </a:xfrm>
          <a:solidFill>
            <a:schemeClr val="accent1"/>
          </a:solidFill>
        </p:spPr>
        <p:txBody>
          <a:bodyPr>
            <a:noAutofit/>
          </a:bodyPr>
          <a:lstStyle/>
          <a:p>
            <a:r>
              <a:rPr lang="en-US" sz="2800" b="1" dirty="0" smtClean="0">
                <a:solidFill>
                  <a:srgbClr val="FFFF00"/>
                </a:solidFill>
              </a:rPr>
              <a:t>Temir </a:t>
            </a:r>
            <a:r>
              <a:rPr lang="en-US" sz="2800" b="1" dirty="0">
                <a:solidFill>
                  <a:srgbClr val="FFFF00"/>
                </a:solidFill>
              </a:rPr>
              <a:t>yo‘llari, ishnoot, qurilma va harakat tarkiblarini qurish, texnikaviy foydalanish va loyihalashtirish bilan bog‘liq bo‘lgan yo‘riqnoma va ko‘rsatmalar mazkur O‘zbekiston Respublikasi temir yo’llaridan texnikaviy foydalanish </a:t>
            </a:r>
            <a:r>
              <a:rPr lang="en-US" sz="2800" b="1" dirty="0" smtClean="0">
                <a:solidFill>
                  <a:srgbClr val="FFFF00"/>
                </a:solidFill>
              </a:rPr>
              <a:t>qoidalari </a:t>
            </a:r>
            <a:r>
              <a:rPr lang="en-US" sz="2800" b="1" dirty="0">
                <a:solidFill>
                  <a:srgbClr val="FFFF00"/>
                </a:solidFill>
              </a:rPr>
              <a:t>talablariga mos bo‘lishi </a:t>
            </a:r>
            <a:r>
              <a:rPr lang="en-US" sz="2800" b="1" dirty="0" smtClean="0">
                <a:solidFill>
                  <a:srgbClr val="FFFF00"/>
                </a:solidFill>
              </a:rPr>
              <a:t>lozim.</a:t>
            </a:r>
            <a:endParaRPr lang="ru-RU" sz="2800" b="1" dirty="0">
              <a:solidFill>
                <a:srgbClr val="FFFF00"/>
              </a:solidFill>
            </a:endParaRPr>
          </a:p>
        </p:txBody>
      </p:sp>
      <p:pic>
        <p:nvPicPr>
          <p:cNvPr id="7" name="Рисунок 6"/>
          <p:cNvPicPr>
            <a:picLocks noChangeAspect="1"/>
          </p:cNvPicPr>
          <p:nvPr/>
        </p:nvPicPr>
        <p:blipFill>
          <a:blip r:embed="rId2"/>
          <a:stretch>
            <a:fillRect/>
          </a:stretch>
        </p:blipFill>
        <p:spPr>
          <a:xfrm>
            <a:off x="8975557" y="228148"/>
            <a:ext cx="3084898" cy="3227322"/>
          </a:xfrm>
          <a:prstGeom prst="rect">
            <a:avLst/>
          </a:prstGeom>
        </p:spPr>
      </p:pic>
      <p:pic>
        <p:nvPicPr>
          <p:cNvPr id="10" name="Рисунок 9"/>
          <p:cNvPicPr>
            <a:picLocks noChangeAspect="1"/>
          </p:cNvPicPr>
          <p:nvPr/>
        </p:nvPicPr>
        <p:blipFill>
          <a:blip r:embed="rId3"/>
          <a:stretch>
            <a:fillRect/>
          </a:stretch>
        </p:blipFill>
        <p:spPr>
          <a:xfrm>
            <a:off x="259882" y="228148"/>
            <a:ext cx="2863517" cy="3227322"/>
          </a:xfrm>
          <a:prstGeom prst="rect">
            <a:avLst/>
          </a:prstGeom>
        </p:spPr>
      </p:pic>
      <p:pic>
        <p:nvPicPr>
          <p:cNvPr id="11" name="Рисунок 10"/>
          <p:cNvPicPr>
            <a:picLocks noChangeAspect="1"/>
          </p:cNvPicPr>
          <p:nvPr/>
        </p:nvPicPr>
        <p:blipFill rotWithShape="1">
          <a:blip r:embed="rId4"/>
          <a:srcRect t="20456" b="21158"/>
          <a:stretch/>
        </p:blipFill>
        <p:spPr>
          <a:xfrm>
            <a:off x="259882" y="3811604"/>
            <a:ext cx="2935706" cy="2579571"/>
          </a:xfrm>
          <a:prstGeom prst="rect">
            <a:avLst/>
          </a:prstGeom>
        </p:spPr>
      </p:pic>
      <p:pic>
        <p:nvPicPr>
          <p:cNvPr id="12" name="Рисунок 11"/>
          <p:cNvPicPr>
            <a:picLocks noChangeAspect="1"/>
          </p:cNvPicPr>
          <p:nvPr/>
        </p:nvPicPr>
        <p:blipFill>
          <a:blip r:embed="rId5"/>
          <a:stretch>
            <a:fillRect/>
          </a:stretch>
        </p:blipFill>
        <p:spPr>
          <a:xfrm>
            <a:off x="8975557" y="3811604"/>
            <a:ext cx="3084898" cy="2579571"/>
          </a:xfrm>
          <a:prstGeom prst="rect">
            <a:avLst/>
          </a:prstGeom>
        </p:spPr>
      </p:pic>
    </p:spTree>
    <p:extLst>
      <p:ext uri="{BB962C8B-B14F-4D97-AF65-F5344CB8AC3E}">
        <p14:creationId xmlns:p14="http://schemas.microsoft.com/office/powerpoint/2010/main" val="219122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9000">
              <a:schemeClr val="bg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133" y="1405287"/>
            <a:ext cx="11742821" cy="5370897"/>
          </a:xfrm>
          <a:solidFill>
            <a:schemeClr val="accent4">
              <a:lumMod val="20000"/>
              <a:lumOff val="80000"/>
            </a:schemeClr>
          </a:solidFill>
        </p:spPr>
        <p:txBody>
          <a:bodyPr numCol="2">
            <a:normAutofit/>
          </a:bodyPr>
          <a:lstStyle/>
          <a:p>
            <a:r>
              <a:rPr lang="uz-Cyrl-UZ" sz="1800" b="1" dirty="0" smtClean="0">
                <a:solidFill>
                  <a:srgbClr val="0070C0"/>
                </a:solidFill>
              </a:rPr>
              <a:t>- </a:t>
            </a:r>
            <a:r>
              <a:rPr lang="en-US" sz="1800" b="1" dirty="0" smtClean="0">
                <a:solidFill>
                  <a:srgbClr val="0070C0"/>
                </a:solidFill>
              </a:rPr>
              <a:t>Gabarit</a:t>
            </a:r>
            <a:r>
              <a:rPr lang="uz-Cyrl-UZ" sz="1800" b="1" dirty="0" smtClean="0">
                <a:solidFill>
                  <a:srgbClr val="0070C0"/>
                </a:solidFill>
              </a:rPr>
              <a:t>;</a:t>
            </a:r>
            <a:br>
              <a:rPr lang="uz-Cyrl-UZ" sz="1800" b="1" dirty="0" smtClean="0">
                <a:solidFill>
                  <a:srgbClr val="0070C0"/>
                </a:solidFill>
              </a:rPr>
            </a:b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a:solidFill>
                  <a:srgbClr val="0070C0"/>
                </a:solidFill>
              </a:rPr>
              <a:t>Yo’l xo’jaligi inshoot va </a:t>
            </a:r>
            <a:r>
              <a:rPr lang="en-US" sz="1800" b="1" dirty="0" smtClean="0">
                <a:solidFill>
                  <a:srgbClr val="0070C0"/>
                </a:solidFill>
              </a:rPr>
              <a:t>qurilmalari</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a:t>
            </a:r>
            <a:r>
              <a:rPr lang="en-US" sz="1800" b="1" dirty="0">
                <a:solidFill>
                  <a:srgbClr val="0070C0"/>
                </a:solidFill>
              </a:rPr>
              <a:t> Lokomotiv va vagon </a:t>
            </a:r>
            <a:r>
              <a:rPr lang="en-US" sz="1800" b="1" dirty="0" smtClean="0">
                <a:solidFill>
                  <a:srgbClr val="0070C0"/>
                </a:solidFill>
              </a:rPr>
              <a:t>xo’jaliklari, suv </a:t>
            </a:r>
            <a:r>
              <a:rPr lang="uz-Cyrl-UZ" sz="1800" b="1" dirty="0" smtClean="0">
                <a:solidFill>
                  <a:srgbClr val="0070C0"/>
                </a:solidFill>
              </a:rPr>
              <a:t>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ta’minoti</a:t>
            </a:r>
            <a:r>
              <a:rPr lang="uz-Cyrl-UZ" sz="1800" b="1" dirty="0" smtClean="0">
                <a:solidFill>
                  <a:srgbClr val="0070C0"/>
                </a:solidFill>
              </a:rPr>
              <a:t> </a:t>
            </a:r>
            <a:r>
              <a:rPr lang="en-US" sz="1800" b="1" dirty="0" smtClean="0">
                <a:solidFill>
                  <a:srgbClr val="0070C0"/>
                </a:solidFill>
              </a:rPr>
              <a:t>va oqava xo’jaligi </a:t>
            </a:r>
            <a:r>
              <a:rPr lang="en-US" sz="1800" b="1" dirty="0">
                <a:solidFill>
                  <a:srgbClr val="0070C0"/>
                </a:solidFill>
              </a:rPr>
              <a:t>inshootlari </a:t>
            </a: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va qurilmalari</a:t>
            </a:r>
            <a:r>
              <a:rPr lang="uz-Cyrl-UZ" sz="1800" b="1" dirty="0" smtClean="0">
                <a:solidFill>
                  <a:srgbClr val="0070C0"/>
                </a:solidFill>
              </a:rPr>
              <a:t>;</a:t>
            </a:r>
            <a:br>
              <a:rPr lang="uz-Cyrl-UZ" sz="1800" b="1" dirty="0" smtClean="0">
                <a:solidFill>
                  <a:srgbClr val="0070C0"/>
                </a:solidFill>
              </a:rPr>
            </a:br>
            <a:r>
              <a:rPr lang="uz-Cyrl-UZ" sz="1800" b="1" dirty="0" smtClean="0">
                <a:solidFill>
                  <a:srgbClr val="0070C0"/>
                </a:solidFill>
              </a:rPr>
              <a:t> </a:t>
            </a:r>
            <a:br>
              <a:rPr lang="uz-Cyrl-UZ" sz="1800" b="1" dirty="0" smtClean="0">
                <a:solidFill>
                  <a:srgbClr val="0070C0"/>
                </a:solidFill>
              </a:rPr>
            </a:br>
            <a:r>
              <a:rPr lang="uz-Cyrl-UZ" sz="1800" b="1" dirty="0" smtClean="0">
                <a:solidFill>
                  <a:srgbClr val="0070C0"/>
                </a:solidFill>
              </a:rPr>
              <a:t>- </a:t>
            </a:r>
            <a:r>
              <a:rPr lang="en-US" sz="1800" b="1" dirty="0">
                <a:solidFill>
                  <a:srgbClr val="0070C0"/>
                </a:solidFill>
              </a:rPr>
              <a:t>Stansiya xo’jaligining inshoot </a:t>
            </a: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va qurilmalari</a:t>
            </a:r>
            <a:r>
              <a:rPr lang="uz-Cyrl-UZ" sz="1800" b="1" dirty="0" smtClean="0">
                <a:solidFill>
                  <a:srgbClr val="0070C0"/>
                </a:solidFill>
              </a:rPr>
              <a:t>;</a:t>
            </a:r>
            <a:br>
              <a:rPr lang="uz-Cyrl-UZ" sz="1800" b="1" dirty="0" smtClean="0">
                <a:solidFill>
                  <a:srgbClr val="0070C0"/>
                </a:solidFill>
              </a:rPr>
            </a:b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a:solidFill>
                  <a:srgbClr val="0070C0"/>
                </a:solidFill>
              </a:rPr>
              <a:t>Signalizatsiya, aloqa va hisoblash </a:t>
            </a:r>
            <a:r>
              <a:rPr lang="uz-Cyrl-UZ" sz="1800" b="1" dirty="0" smtClean="0">
                <a:solidFill>
                  <a:srgbClr val="0070C0"/>
                </a:solidFill>
              </a:rPr>
              <a:t>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texnikasining</a:t>
            </a:r>
            <a:r>
              <a:rPr lang="uz-Cyrl-UZ" sz="1800" b="1" dirty="0" smtClean="0">
                <a:solidFill>
                  <a:srgbClr val="0070C0"/>
                </a:solidFill>
              </a:rPr>
              <a:t> </a:t>
            </a:r>
            <a:r>
              <a:rPr lang="en-US" sz="1800" b="1" dirty="0" smtClean="0">
                <a:solidFill>
                  <a:srgbClr val="0070C0"/>
                </a:solidFill>
              </a:rPr>
              <a:t>inshoot </a:t>
            </a:r>
            <a:r>
              <a:rPr lang="en-US" sz="1800" b="1" dirty="0">
                <a:solidFill>
                  <a:srgbClr val="0070C0"/>
                </a:solidFill>
              </a:rPr>
              <a:t>va </a:t>
            </a:r>
            <a:r>
              <a:rPr lang="en-US" sz="1800" b="1" dirty="0" smtClean="0">
                <a:solidFill>
                  <a:srgbClr val="0070C0"/>
                </a:solidFill>
              </a:rPr>
              <a:t>qurilmalari</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 </a:t>
            </a:r>
            <a:r>
              <a:rPr lang="en-US" sz="1800" b="1" dirty="0">
                <a:solidFill>
                  <a:srgbClr val="0070C0"/>
                </a:solidFill>
              </a:rPr>
              <a:t>Temir yo’llarning elektr </a:t>
            </a:r>
            <a:r>
              <a:rPr lang="en-US" sz="1800" b="1" dirty="0" smtClean="0">
                <a:solidFill>
                  <a:srgbClr val="0070C0"/>
                </a:solidFill>
              </a:rPr>
              <a:t>ta’minoti</a:t>
            </a: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inshoot </a:t>
            </a:r>
            <a:r>
              <a:rPr lang="en-US" sz="1800" b="1" dirty="0">
                <a:solidFill>
                  <a:srgbClr val="0070C0"/>
                </a:solidFill>
              </a:rPr>
              <a:t>va </a:t>
            </a:r>
            <a:r>
              <a:rPr lang="en-US" sz="1800" b="1" dirty="0" smtClean="0">
                <a:solidFill>
                  <a:srgbClr val="0070C0"/>
                </a:solidFill>
              </a:rPr>
              <a:t>qurilmalari</a:t>
            </a:r>
            <a:r>
              <a:rPr lang="uz-Cyrl-UZ" sz="1800" b="1" dirty="0" smtClean="0">
                <a:solidFill>
                  <a:srgbClr val="0070C0"/>
                </a:solidFill>
              </a:rPr>
              <a:t>;</a:t>
            </a:r>
            <a:br>
              <a:rPr lang="uz-Cyrl-UZ" sz="1800" b="1" dirty="0" smtClean="0">
                <a:solidFill>
                  <a:srgbClr val="0070C0"/>
                </a:solidFill>
              </a:rPr>
            </a:br>
            <a:r>
              <a:rPr lang="uz-Cyrl-UZ" sz="1800" b="1" dirty="0" smtClean="0">
                <a:solidFill>
                  <a:srgbClr val="0070C0"/>
                </a:solidFill>
              </a:rPr>
              <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 </a:t>
            </a:r>
            <a:r>
              <a:rPr lang="en-US" sz="1800" b="1" dirty="0">
                <a:solidFill>
                  <a:srgbClr val="0070C0"/>
                </a:solidFill>
              </a:rPr>
              <a:t>Harakat tarkibiga texnik </a:t>
            </a:r>
            <a:r>
              <a:rPr lang="en-US" sz="1800" b="1" dirty="0" smtClean="0">
                <a:solidFill>
                  <a:srgbClr val="0070C0"/>
                </a:solidFill>
              </a:rPr>
              <a:t>xizmat</a:t>
            </a: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smtClean="0">
                <a:solidFill>
                  <a:srgbClr val="0070C0"/>
                </a:solidFill>
              </a:rPr>
              <a:t>ko’rsatish </a:t>
            </a:r>
            <a:r>
              <a:rPr lang="en-US" sz="1800" b="1" dirty="0">
                <a:solidFill>
                  <a:srgbClr val="0070C0"/>
                </a:solidFill>
              </a:rPr>
              <a:t>va </a:t>
            </a:r>
            <a:r>
              <a:rPr lang="en-US" sz="1800" b="1" dirty="0" smtClean="0">
                <a:solidFill>
                  <a:srgbClr val="0070C0"/>
                </a:solidFill>
              </a:rPr>
              <a:t>ta’mirlash</a:t>
            </a:r>
            <a:r>
              <a:rPr lang="uz-Cyrl-UZ" sz="1800" b="1" dirty="0" smtClean="0">
                <a:solidFill>
                  <a:srgbClr val="0070C0"/>
                </a:solidFill>
              </a:rPr>
              <a:t>;</a:t>
            </a:r>
            <a:r>
              <a:rPr lang="en-US" sz="1800" b="1" dirty="0">
                <a:solidFill>
                  <a:srgbClr val="0070C0"/>
                </a:solidFill>
              </a:rPr>
              <a:t/>
            </a:r>
            <a:br>
              <a:rPr lang="en-US" sz="1800" b="1" dirty="0">
                <a:solidFill>
                  <a:srgbClr val="0070C0"/>
                </a:solidFill>
              </a:rPr>
            </a:b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a:solidFill>
                  <a:srgbClr val="0070C0"/>
                </a:solidFill>
              </a:rPr>
              <a:t>POEZDLAR HARAKATINI TASHKIL ETISH</a:t>
            </a:r>
            <a:r>
              <a:rPr lang="uz-Cyrl-UZ" sz="1800" b="1" dirty="0" smtClean="0">
                <a:solidFill>
                  <a:srgbClr val="0070C0"/>
                </a:solidFill>
              </a:rPr>
              <a:t>;</a:t>
            </a:r>
            <a:br>
              <a:rPr lang="uz-Cyrl-UZ" sz="1800" b="1" dirty="0" smtClean="0">
                <a:solidFill>
                  <a:srgbClr val="0070C0"/>
                </a:solidFill>
              </a:rPr>
            </a:br>
            <a:r>
              <a:rPr lang="uz-Cyrl-UZ" sz="1800" b="1" dirty="0" smtClean="0">
                <a:solidFill>
                  <a:srgbClr val="0070C0"/>
                </a:solidFill>
              </a:rPr>
              <a:t/>
            </a:r>
            <a:br>
              <a:rPr lang="uz-Cyrl-UZ" sz="1800" b="1" dirty="0" smtClean="0">
                <a:solidFill>
                  <a:srgbClr val="0070C0"/>
                </a:solidFill>
              </a:rPr>
            </a:br>
            <a:r>
              <a:rPr lang="uz-Cyrl-UZ" sz="1800" b="1" dirty="0" smtClean="0">
                <a:solidFill>
                  <a:srgbClr val="0070C0"/>
                </a:solidFill>
              </a:rPr>
              <a:t>- </a:t>
            </a:r>
            <a:r>
              <a:rPr lang="en-US" sz="1800" b="1" dirty="0">
                <a:solidFill>
                  <a:srgbClr val="0070C0"/>
                </a:solidFill>
              </a:rPr>
              <a:t>Poezdlar harakati </a:t>
            </a:r>
            <a:r>
              <a:rPr lang="en-US" sz="1800" b="1" dirty="0" smtClean="0">
                <a:solidFill>
                  <a:srgbClr val="0070C0"/>
                </a:solidFill>
              </a:rPr>
              <a:t>grafigi</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 </a:t>
            </a:r>
            <a:r>
              <a:rPr lang="en-US" sz="1800" b="1" dirty="0" smtClean="0">
                <a:solidFill>
                  <a:srgbClr val="0070C0"/>
                </a:solidFill>
              </a:rPr>
              <a:t>Bo’luvchi punktlar</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 </a:t>
            </a:r>
            <a:r>
              <a:rPr lang="en-US" sz="1800" b="1" dirty="0">
                <a:solidFill>
                  <a:srgbClr val="0070C0"/>
                </a:solidFill>
              </a:rPr>
              <a:t>Stansiyaning texnikaviy ishini </a:t>
            </a:r>
            <a:r>
              <a:rPr lang="uz-Cyrl-UZ" sz="1800" b="1" dirty="0" smtClean="0">
                <a:solidFill>
                  <a:srgbClr val="0070C0"/>
                </a:solidFill>
              </a:rPr>
              <a:t/>
            </a:r>
            <a:br>
              <a:rPr lang="uz-Cyrl-UZ" sz="1800" b="1" dirty="0" smtClean="0">
                <a:solidFill>
                  <a:srgbClr val="0070C0"/>
                </a:solidFill>
              </a:rPr>
            </a:br>
            <a:r>
              <a:rPr lang="uz-Cyrl-UZ" sz="1800" b="1" dirty="0">
                <a:solidFill>
                  <a:srgbClr val="0070C0"/>
                </a:solidFill>
              </a:rPr>
              <a:t> </a:t>
            </a:r>
            <a:r>
              <a:rPr lang="uz-Cyrl-UZ" sz="1800" b="1" dirty="0" smtClean="0">
                <a:solidFill>
                  <a:srgbClr val="0070C0"/>
                </a:solidFill>
              </a:rPr>
              <a:t> </a:t>
            </a:r>
            <a:r>
              <a:rPr lang="en-US" sz="1800" b="1" dirty="0" smtClean="0">
                <a:solidFill>
                  <a:srgbClr val="0070C0"/>
                </a:solidFill>
              </a:rPr>
              <a:t>tashkillashtirish</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uz-Cyrl-UZ" sz="1800" b="1" dirty="0" smtClean="0">
                <a:solidFill>
                  <a:srgbClr val="0070C0"/>
                </a:solidFill>
              </a:rPr>
              <a:t>- </a:t>
            </a:r>
            <a:r>
              <a:rPr lang="en-US" sz="1800" b="1" dirty="0">
                <a:solidFill>
                  <a:srgbClr val="0070C0"/>
                </a:solidFill>
              </a:rPr>
              <a:t>Poezdlarning harakatlanish tartibi</a:t>
            </a:r>
            <a:r>
              <a:rPr lang="uz-Cyrl-UZ" sz="1800" b="1" dirty="0" smtClean="0">
                <a:solidFill>
                  <a:srgbClr val="0070C0"/>
                </a:solidFill>
              </a:rPr>
              <a:t>;</a:t>
            </a:r>
            <a:br>
              <a:rPr lang="uz-Cyrl-UZ" sz="1800" b="1" dirty="0" smtClean="0">
                <a:solidFill>
                  <a:srgbClr val="0070C0"/>
                </a:solidFill>
              </a:rPr>
            </a:br>
            <a:r>
              <a:rPr lang="uz-Cyrl-UZ" sz="1800" b="1" dirty="0">
                <a:solidFill>
                  <a:srgbClr val="0070C0"/>
                </a:solidFill>
              </a:rPr>
              <a:t/>
            </a:r>
            <a:br>
              <a:rPr lang="uz-Cyrl-UZ" sz="1800" b="1" dirty="0">
                <a:solidFill>
                  <a:srgbClr val="0070C0"/>
                </a:solidFill>
              </a:rPr>
            </a:br>
            <a:r>
              <a:rPr lang="en-US" sz="1800" b="1" dirty="0" smtClean="0">
                <a:solidFill>
                  <a:srgbClr val="0070C0"/>
                </a:solidFill>
              </a:rPr>
              <a:t>Va boshqa</a:t>
            </a:r>
            <a:r>
              <a:rPr lang="en-US" sz="1800" b="1" dirty="0">
                <a:solidFill>
                  <a:srgbClr val="0070C0"/>
                </a:solidFill>
              </a:rPr>
              <a:t> temir yo’llaridan </a:t>
            </a:r>
            <a:r>
              <a:rPr lang="en-US" sz="1800" b="1" dirty="0" smtClean="0">
                <a:solidFill>
                  <a:srgbClr val="0070C0"/>
                </a:solidFill>
              </a:rPr>
              <a:t>texnikaviy foydalanish doir talab tartiblarni belgilaydi</a:t>
            </a:r>
            <a:r>
              <a:rPr lang="en-US" sz="1800" b="1" dirty="0">
                <a:solidFill>
                  <a:srgbClr val="0070C0"/>
                </a:solidFill>
              </a:rPr>
              <a:t>.</a:t>
            </a:r>
            <a:br>
              <a:rPr lang="en-US" sz="1800" b="1" dirty="0">
                <a:solidFill>
                  <a:srgbClr val="0070C0"/>
                </a:solidFill>
              </a:rPr>
            </a:br>
            <a:r>
              <a:rPr lang="en-US" sz="1800" b="1" dirty="0">
                <a:solidFill>
                  <a:srgbClr val="0070C0"/>
                </a:solidFill>
              </a:rPr>
              <a:t/>
            </a:r>
            <a:br>
              <a:rPr lang="en-US" sz="1800" b="1" dirty="0">
                <a:solidFill>
                  <a:srgbClr val="0070C0"/>
                </a:solidFill>
              </a:rPr>
            </a:br>
            <a:r>
              <a:rPr lang="uz-Cyrl-UZ" sz="1800" b="1" dirty="0">
                <a:solidFill>
                  <a:srgbClr val="0070C0"/>
                </a:solidFill>
              </a:rPr>
              <a:t/>
            </a:r>
            <a:br>
              <a:rPr lang="uz-Cyrl-UZ" sz="1800" b="1" dirty="0">
                <a:solidFill>
                  <a:srgbClr val="0070C0"/>
                </a:solidFill>
              </a:rPr>
            </a:br>
            <a:endParaRPr lang="en-US" sz="1800" b="1" dirty="0">
              <a:solidFill>
                <a:srgbClr val="0070C0"/>
              </a:solidFill>
            </a:endParaRPr>
          </a:p>
        </p:txBody>
      </p:sp>
      <p:sp>
        <p:nvSpPr>
          <p:cNvPr id="3" name="Объект 2"/>
          <p:cNvSpPr>
            <a:spLocks noGrp="1"/>
          </p:cNvSpPr>
          <p:nvPr>
            <p:ph idx="1"/>
          </p:nvPr>
        </p:nvSpPr>
        <p:spPr>
          <a:xfrm>
            <a:off x="279133" y="317634"/>
            <a:ext cx="11742821" cy="1087654"/>
          </a:xfrm>
          <a:solidFill>
            <a:srgbClr val="0070C0"/>
          </a:solidFill>
        </p:spPr>
        <p:txBody>
          <a:bodyPr>
            <a:normAutofit fontScale="25000" lnSpcReduction="20000"/>
          </a:bodyPr>
          <a:lstStyle/>
          <a:p>
            <a:pPr marL="0" indent="0" algn="ctr">
              <a:buNone/>
            </a:pPr>
            <a:endParaRPr lang="uz-Cyrl-UZ" sz="2400" b="1" dirty="0" smtClean="0">
              <a:solidFill>
                <a:srgbClr val="FFC000"/>
              </a:solidFill>
            </a:endParaRPr>
          </a:p>
          <a:p>
            <a:pPr marL="0" indent="0" algn="ctr">
              <a:buNone/>
            </a:pPr>
            <a:r>
              <a:rPr lang="uz-Cyrl-UZ" sz="12800" b="1" dirty="0" smtClean="0">
                <a:solidFill>
                  <a:srgbClr val="FFC000"/>
                </a:solidFill>
              </a:rPr>
              <a:t>O‘zbekiston </a:t>
            </a:r>
            <a:r>
              <a:rPr lang="uz-Cyrl-UZ" sz="12800" b="1" dirty="0">
                <a:solidFill>
                  <a:srgbClr val="FFC000"/>
                </a:solidFill>
              </a:rPr>
              <a:t>Respublikasi temir yo’llaridan </a:t>
            </a:r>
            <a:endParaRPr lang="uz-Cyrl-UZ" sz="12800" b="1" dirty="0" smtClean="0">
              <a:solidFill>
                <a:srgbClr val="FFC000"/>
              </a:solidFill>
            </a:endParaRPr>
          </a:p>
          <a:p>
            <a:pPr marL="0" indent="0" algn="ctr">
              <a:buNone/>
            </a:pPr>
            <a:r>
              <a:rPr lang="uz-Cyrl-UZ" sz="12800" b="1" dirty="0" smtClean="0">
                <a:solidFill>
                  <a:srgbClr val="FFC000"/>
                </a:solidFill>
              </a:rPr>
              <a:t>texnikaviy </a:t>
            </a:r>
            <a:r>
              <a:rPr lang="uz-Cyrl-UZ" sz="12800" b="1" dirty="0">
                <a:solidFill>
                  <a:srgbClr val="FFC000"/>
                </a:solidFill>
              </a:rPr>
              <a:t>foydalanish qoidalari</a:t>
            </a:r>
          </a:p>
          <a:p>
            <a:endParaRPr lang="ru-RU" sz="2400" dirty="0"/>
          </a:p>
        </p:txBody>
      </p:sp>
    </p:spTree>
    <p:extLst>
      <p:ext uri="{BB962C8B-B14F-4D97-AF65-F5344CB8AC3E}">
        <p14:creationId xmlns:p14="http://schemas.microsoft.com/office/powerpoint/2010/main" val="27627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97" y="1742173"/>
            <a:ext cx="6592488" cy="4668252"/>
          </a:xfrm>
        </p:spPr>
        <p:txBody>
          <a:bodyPr>
            <a:normAutofit/>
          </a:bodyPr>
          <a:lstStyle/>
          <a:p>
            <a:r>
              <a:rPr lang="en-US" sz="2800" b="1" dirty="0">
                <a:solidFill>
                  <a:schemeClr val="bg1">
                    <a:lumMod val="95000"/>
                    <a:lumOff val="5000"/>
                  </a:schemeClr>
                </a:solidFill>
              </a:rPr>
              <a:t>Temir </a:t>
            </a:r>
            <a:r>
              <a:rPr lang="en-US" sz="2800" b="1" dirty="0" err="1">
                <a:solidFill>
                  <a:schemeClr val="bg1">
                    <a:lumMod val="95000"/>
                    <a:lumOff val="5000"/>
                  </a:schemeClr>
                </a:solidFill>
              </a:rPr>
              <a:t>yo’lning</a:t>
            </a:r>
            <a:r>
              <a:rPr lang="en-US" sz="2800" b="1" dirty="0">
                <a:solidFill>
                  <a:schemeClr val="bg1">
                    <a:lumMod val="95000"/>
                    <a:lumOff val="5000"/>
                  </a:schemeClr>
                </a:solidFill>
              </a:rPr>
              <a:t> barcha </a:t>
            </a:r>
            <a:r>
              <a:rPr lang="en-US" sz="2800" b="1" dirty="0" err="1">
                <a:solidFill>
                  <a:schemeClr val="bg1">
                    <a:lumMod val="95000"/>
                    <a:lumOff val="5000"/>
                  </a:schemeClr>
                </a:solidFill>
              </a:rPr>
              <a:t>elementlari</a:t>
            </a:r>
            <a:r>
              <a:rPr lang="en-US" sz="2800" b="1" dirty="0">
                <a:solidFill>
                  <a:schemeClr val="bg1">
                    <a:lumMod val="95000"/>
                    <a:lumOff val="5000"/>
                  </a:schemeClr>
                </a:solidFill>
              </a:rPr>
              <a:t> (</a:t>
            </a:r>
            <a:r>
              <a:rPr lang="en-US" sz="2800" b="1" dirty="0" err="1">
                <a:solidFill>
                  <a:schemeClr val="bg1">
                    <a:lumMod val="95000"/>
                    <a:lumOff val="5000"/>
                  </a:schemeClr>
                </a:solidFill>
              </a:rPr>
              <a:t>tuproq</a:t>
            </a:r>
            <a:r>
              <a:rPr lang="en-US" sz="2800" b="1" dirty="0">
                <a:solidFill>
                  <a:schemeClr val="bg1">
                    <a:lumMod val="95000"/>
                    <a:lumOff val="5000"/>
                  </a:schemeClr>
                </a:solidFill>
              </a:rPr>
              <a:t> </a:t>
            </a:r>
            <a:r>
              <a:rPr lang="en-US" sz="2800" b="1" dirty="0" err="1">
                <a:solidFill>
                  <a:schemeClr val="bg1">
                    <a:lumMod val="95000"/>
                    <a:lumOff val="5000"/>
                  </a:schemeClr>
                </a:solidFill>
              </a:rPr>
              <a:t>ko’tarma</a:t>
            </a:r>
            <a:r>
              <a:rPr lang="en-US" sz="2800" b="1" dirty="0">
                <a:solidFill>
                  <a:schemeClr val="bg1">
                    <a:lumMod val="95000"/>
                    <a:lumOff val="5000"/>
                  </a:schemeClr>
                </a:solidFill>
              </a:rPr>
              <a:t>, </a:t>
            </a:r>
            <a:r>
              <a:rPr lang="en-US" sz="2800" b="1" dirty="0" err="1">
                <a:solidFill>
                  <a:schemeClr val="bg1">
                    <a:lumMod val="95000"/>
                    <a:lumOff val="5000"/>
                  </a:schemeClr>
                </a:solidFill>
              </a:rPr>
              <a:t>yuqori</a:t>
            </a:r>
            <a:r>
              <a:rPr lang="en-US" sz="2800" b="1" dirty="0">
                <a:solidFill>
                  <a:schemeClr val="bg1">
                    <a:lumMod val="95000"/>
                    <a:lumOff val="5000"/>
                  </a:schemeClr>
                </a:solidFill>
              </a:rPr>
              <a:t> </a:t>
            </a:r>
            <a:r>
              <a:rPr lang="en-US" sz="2800" b="1" dirty="0" err="1">
                <a:solidFill>
                  <a:schemeClr val="bg1">
                    <a:lumMod val="95000"/>
                    <a:lumOff val="5000"/>
                  </a:schemeClr>
                </a:solidFill>
              </a:rPr>
              <a:t>tuzilmalar</a:t>
            </a:r>
            <a:r>
              <a:rPr lang="en-US" sz="2800" b="1" dirty="0">
                <a:solidFill>
                  <a:schemeClr val="bg1">
                    <a:lumMod val="95000"/>
                    <a:lumOff val="5000"/>
                  </a:schemeClr>
                </a:solidFill>
              </a:rPr>
              <a:t> va </a:t>
            </a:r>
            <a:r>
              <a:rPr lang="en-US" sz="2800" b="1" dirty="0" err="1">
                <a:solidFill>
                  <a:schemeClr val="bg1">
                    <a:lumMod val="95000"/>
                    <a:lumOff val="5000"/>
                  </a:schemeClr>
                </a:solidFill>
              </a:rPr>
              <a:t>sun’iy</a:t>
            </a:r>
            <a:r>
              <a:rPr lang="en-US" sz="2800" b="1" dirty="0">
                <a:solidFill>
                  <a:schemeClr val="bg1">
                    <a:lumMod val="95000"/>
                    <a:lumOff val="5000"/>
                  </a:schemeClr>
                </a:solidFill>
              </a:rPr>
              <a:t> </a:t>
            </a:r>
            <a:r>
              <a:rPr lang="en-US" sz="2800" b="1" dirty="0" err="1">
                <a:solidFill>
                  <a:schemeClr val="bg1">
                    <a:lumMod val="95000"/>
                    <a:lumOff val="5000"/>
                  </a:schemeClr>
                </a:solidFill>
              </a:rPr>
              <a:t>inshootlar</a:t>
            </a:r>
            <a:r>
              <a:rPr lang="en-US" sz="2800" b="1" dirty="0">
                <a:solidFill>
                  <a:schemeClr val="bg1">
                    <a:lumMod val="95000"/>
                    <a:lumOff val="5000"/>
                  </a:schemeClr>
                </a:solidFill>
              </a:rPr>
              <a:t>) </a:t>
            </a:r>
            <a:r>
              <a:rPr lang="en-US" sz="2800" b="1" dirty="0" err="1">
                <a:solidFill>
                  <a:schemeClr val="bg1">
                    <a:lumMod val="95000"/>
                    <a:lumOff val="5000"/>
                  </a:schemeClr>
                </a:solidFill>
              </a:rPr>
              <a:t>mustahkamligi</a:t>
            </a:r>
            <a:r>
              <a:rPr lang="en-US" sz="2800" b="1" dirty="0">
                <a:solidFill>
                  <a:schemeClr val="bg1">
                    <a:lumMod val="95000"/>
                    <a:lumOff val="5000"/>
                  </a:schemeClr>
                </a:solidFill>
              </a:rPr>
              <a:t>, </a:t>
            </a:r>
            <a:r>
              <a:rPr lang="en-US" sz="2800" b="1" dirty="0" err="1">
                <a:solidFill>
                  <a:schemeClr val="bg1">
                    <a:lumMod val="95000"/>
                    <a:lumOff val="5000"/>
                  </a:schemeClr>
                </a:solidFill>
              </a:rPr>
              <a:t>barqarorligi</a:t>
            </a:r>
            <a:r>
              <a:rPr lang="en-US" sz="2800" b="1" dirty="0">
                <a:solidFill>
                  <a:schemeClr val="bg1">
                    <a:lumMod val="95000"/>
                    <a:lumOff val="5000"/>
                  </a:schemeClr>
                </a:solidFill>
              </a:rPr>
              <a:t> va </a:t>
            </a:r>
            <a:r>
              <a:rPr lang="en-US" sz="2800" b="1" dirty="0" err="1">
                <a:solidFill>
                  <a:schemeClr val="bg1">
                    <a:lumMod val="95000"/>
                    <a:lumOff val="5000"/>
                  </a:schemeClr>
                </a:solidFill>
              </a:rPr>
              <a:t>holati</a:t>
            </a:r>
            <a:r>
              <a:rPr lang="en-US" sz="2800" b="1" dirty="0">
                <a:solidFill>
                  <a:schemeClr val="bg1">
                    <a:lumMod val="95000"/>
                    <a:lumOff val="5000"/>
                  </a:schemeClr>
                </a:solidFill>
              </a:rPr>
              <a:t> </a:t>
            </a:r>
            <a:r>
              <a:rPr lang="en-US" sz="2800" b="1" dirty="0" err="1">
                <a:solidFill>
                  <a:schemeClr val="bg1">
                    <a:lumMod val="95000"/>
                    <a:lumOff val="5000"/>
                  </a:schemeClr>
                </a:solidFill>
              </a:rPr>
              <a:t>bo’yicha</a:t>
            </a:r>
            <a:r>
              <a:rPr lang="en-US" sz="2800" b="1" dirty="0">
                <a:solidFill>
                  <a:schemeClr val="bg1">
                    <a:lumMod val="95000"/>
                    <a:lumOff val="5000"/>
                  </a:schemeClr>
                </a:solidFill>
              </a:rPr>
              <a:t> </a:t>
            </a:r>
            <a:r>
              <a:rPr lang="en-US" sz="2800" b="1" dirty="0" err="1">
                <a:solidFill>
                  <a:schemeClr val="bg1">
                    <a:lumMod val="95000"/>
                    <a:lumOff val="5000"/>
                  </a:schemeClr>
                </a:solidFill>
              </a:rPr>
              <a:t>ushbu</a:t>
            </a:r>
            <a:r>
              <a:rPr lang="en-US" sz="2800" b="1" dirty="0">
                <a:solidFill>
                  <a:schemeClr val="bg1">
                    <a:lumMod val="95000"/>
                    <a:lumOff val="5000"/>
                  </a:schemeClr>
                </a:solidFill>
              </a:rPr>
              <a:t> </a:t>
            </a:r>
            <a:r>
              <a:rPr lang="en-US" sz="2800" b="1" dirty="0" err="1">
                <a:solidFill>
                  <a:schemeClr val="bg1">
                    <a:lumMod val="95000"/>
                    <a:lumOff val="5000"/>
                  </a:schemeClr>
                </a:solidFill>
              </a:rPr>
              <a:t>uchastkada</a:t>
            </a:r>
            <a:r>
              <a:rPr lang="en-US" sz="2800" b="1" dirty="0">
                <a:solidFill>
                  <a:schemeClr val="bg1">
                    <a:lumMod val="95000"/>
                    <a:lumOff val="5000"/>
                  </a:schemeClr>
                </a:solidFill>
              </a:rPr>
              <a:t> poezdlarning belgilangan tezlikda </a:t>
            </a:r>
            <a:r>
              <a:rPr lang="en-US" sz="2800" b="1" dirty="0" err="1">
                <a:solidFill>
                  <a:schemeClr val="bg1">
                    <a:lumMod val="95000"/>
                    <a:lumOff val="5000"/>
                  </a:schemeClr>
                </a:solidFill>
              </a:rPr>
              <a:t>xavfsiz</a:t>
            </a:r>
            <a:r>
              <a:rPr lang="en-US" sz="2800" b="1" dirty="0">
                <a:solidFill>
                  <a:schemeClr val="bg1">
                    <a:lumMod val="95000"/>
                    <a:lumOff val="5000"/>
                  </a:schemeClr>
                </a:solidFill>
              </a:rPr>
              <a:t> va </a:t>
            </a:r>
            <a:r>
              <a:rPr lang="en-US" sz="2800" b="1" dirty="0" err="1">
                <a:solidFill>
                  <a:schemeClr val="bg1">
                    <a:lumMod val="95000"/>
                    <a:lumOff val="5000"/>
                  </a:schemeClr>
                </a:solidFill>
              </a:rPr>
              <a:t>tekis</a:t>
            </a:r>
            <a:r>
              <a:rPr lang="en-US" sz="2800" b="1" dirty="0">
                <a:solidFill>
                  <a:schemeClr val="bg1">
                    <a:lumMod val="95000"/>
                    <a:lumOff val="5000"/>
                  </a:schemeClr>
                </a:solidFill>
              </a:rPr>
              <a:t> </a:t>
            </a:r>
            <a:r>
              <a:rPr lang="en-US" sz="2800" b="1" dirty="0" err="1">
                <a:solidFill>
                  <a:schemeClr val="bg1">
                    <a:lumMod val="95000"/>
                    <a:lumOff val="5000"/>
                  </a:schemeClr>
                </a:solidFill>
              </a:rPr>
              <a:t>harakatlanishini</a:t>
            </a:r>
            <a:r>
              <a:rPr lang="en-US" sz="2800" b="1" dirty="0">
                <a:solidFill>
                  <a:schemeClr val="bg1">
                    <a:lumMod val="95000"/>
                    <a:lumOff val="5000"/>
                  </a:schemeClr>
                </a:solidFill>
              </a:rPr>
              <a:t> ta’minlashi kerak.</a:t>
            </a:r>
            <a:endParaRPr lang="ru-RU" sz="2800" b="1" dirty="0">
              <a:solidFill>
                <a:schemeClr val="bg1">
                  <a:lumMod val="95000"/>
                  <a:lumOff val="5000"/>
                </a:schemeClr>
              </a:solidFill>
            </a:endParaRPr>
          </a:p>
        </p:txBody>
      </p:sp>
      <p:sp>
        <p:nvSpPr>
          <p:cNvPr id="3" name="Объект 2"/>
          <p:cNvSpPr>
            <a:spLocks noGrp="1"/>
          </p:cNvSpPr>
          <p:nvPr>
            <p:ph idx="1"/>
          </p:nvPr>
        </p:nvSpPr>
        <p:spPr>
          <a:xfrm>
            <a:off x="684212" y="685800"/>
            <a:ext cx="11145236" cy="1056373"/>
          </a:xfrm>
        </p:spPr>
        <p:txBody>
          <a:bodyPr>
            <a:normAutofit/>
          </a:bodyPr>
          <a:lstStyle/>
          <a:p>
            <a:pPr marL="0" indent="0" algn="ctr">
              <a:buNone/>
            </a:pPr>
            <a:r>
              <a:rPr lang="en-US" sz="4000" b="1" dirty="0">
                <a:solidFill>
                  <a:srgbClr val="C00000"/>
                </a:solidFill>
              </a:rPr>
              <a:t>Yo’l xo’jaligi inshoot va qurilmalari</a:t>
            </a:r>
            <a:endParaRPr lang="ru-RU" sz="4000" dirty="0">
              <a:solidFill>
                <a:srgbClr val="C00000"/>
              </a:solidFill>
            </a:endParaRPr>
          </a:p>
        </p:txBody>
      </p:sp>
      <p:pic>
        <p:nvPicPr>
          <p:cNvPr id="4" name="Рисунок 3"/>
          <p:cNvPicPr>
            <a:picLocks noChangeAspect="1"/>
          </p:cNvPicPr>
          <p:nvPr/>
        </p:nvPicPr>
        <p:blipFill>
          <a:blip r:embed="rId2"/>
          <a:stretch>
            <a:fillRect/>
          </a:stretch>
        </p:blipFill>
        <p:spPr>
          <a:xfrm>
            <a:off x="6622181" y="1645921"/>
            <a:ext cx="5207268" cy="4889634"/>
          </a:xfrm>
          <a:prstGeom prst="rect">
            <a:avLst/>
          </a:prstGeom>
          <a:ln>
            <a:noFill/>
          </a:ln>
          <a:effectLst>
            <a:softEdge rad="112500"/>
          </a:effectLst>
        </p:spPr>
      </p:pic>
    </p:spTree>
    <p:extLst>
      <p:ext uri="{BB962C8B-B14F-4D97-AF65-F5344CB8AC3E}">
        <p14:creationId xmlns:p14="http://schemas.microsoft.com/office/powerpoint/2010/main" val="324197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2278" y="1588168"/>
            <a:ext cx="6477802" cy="5072514"/>
          </a:xfrm>
        </p:spPr>
        <p:txBody>
          <a:bodyPr>
            <a:normAutofit fontScale="90000"/>
          </a:bodyPr>
          <a:lstStyle/>
          <a:p>
            <a:r>
              <a:rPr lang="en-US" sz="2700" b="1" dirty="0">
                <a:solidFill>
                  <a:srgbClr val="FFFF00"/>
                </a:solidFill>
              </a:rPr>
              <a:t>Lokomotiv </a:t>
            </a:r>
            <a:r>
              <a:rPr lang="en-US" sz="2700" b="1" dirty="0" err="1">
                <a:solidFill>
                  <a:srgbClr val="FFFF00"/>
                </a:solidFill>
              </a:rPr>
              <a:t>depolari</a:t>
            </a:r>
            <a:r>
              <a:rPr lang="en-US" sz="2700" b="1" dirty="0">
                <a:solidFill>
                  <a:srgbClr val="FFFF00"/>
                </a:solidFill>
              </a:rPr>
              <a:t>, </a:t>
            </a:r>
            <a:r>
              <a:rPr lang="en-US" sz="2700" b="1" dirty="0" err="1">
                <a:solidFill>
                  <a:srgbClr val="FFFF00"/>
                </a:solidFill>
              </a:rPr>
              <a:t>lokomotivlarga</a:t>
            </a:r>
            <a:r>
              <a:rPr lang="en-US" sz="2700" b="1" dirty="0">
                <a:solidFill>
                  <a:srgbClr val="FFFF00"/>
                </a:solidFill>
              </a:rPr>
              <a:t> texnikaviy xizmat ko’rsatish </a:t>
            </a:r>
            <a:r>
              <a:rPr lang="en-US" sz="2700" b="1" dirty="0" err="1">
                <a:solidFill>
                  <a:srgbClr val="FFFF00"/>
                </a:solidFill>
              </a:rPr>
              <a:t>punktlari</a:t>
            </a:r>
            <a:r>
              <a:rPr lang="en-US" sz="2700" b="1" dirty="0">
                <a:solidFill>
                  <a:srgbClr val="FFFF00"/>
                </a:solidFill>
              </a:rPr>
              <a:t>, </a:t>
            </a:r>
            <a:r>
              <a:rPr lang="en-US" sz="2700" b="1" dirty="0" err="1">
                <a:solidFill>
                  <a:srgbClr val="FFFF00"/>
                </a:solidFill>
              </a:rPr>
              <a:t>ustaxonalar</a:t>
            </a:r>
            <a:r>
              <a:rPr lang="en-US" sz="2700" b="1" dirty="0">
                <a:solidFill>
                  <a:srgbClr val="FFFF00"/>
                </a:solidFill>
              </a:rPr>
              <a:t>, </a:t>
            </a:r>
            <a:r>
              <a:rPr lang="en-US" sz="2700" b="1" dirty="0" err="1">
                <a:solidFill>
                  <a:srgbClr val="FFFF00"/>
                </a:solidFill>
              </a:rPr>
              <a:t>anjomlash</a:t>
            </a:r>
            <a:r>
              <a:rPr lang="en-US" sz="2700" b="1" dirty="0">
                <a:solidFill>
                  <a:srgbClr val="FFFF00"/>
                </a:solidFill>
              </a:rPr>
              <a:t> (</a:t>
            </a:r>
            <a:r>
              <a:rPr lang="en-US" sz="2700" b="1" dirty="0" err="1">
                <a:solidFill>
                  <a:srgbClr val="FFFF00"/>
                </a:solidFill>
              </a:rPr>
              <a:t>ekipirovka</a:t>
            </a:r>
            <a:r>
              <a:rPr lang="en-US" sz="2700" b="1" dirty="0">
                <a:solidFill>
                  <a:srgbClr val="FFFF00"/>
                </a:solidFill>
              </a:rPr>
              <a:t>) qurilmalari hamda </a:t>
            </a:r>
            <a:r>
              <a:rPr lang="en-US" sz="2700" b="1" dirty="0" err="1">
                <a:solidFill>
                  <a:srgbClr val="FFFF00"/>
                </a:solidFill>
              </a:rPr>
              <a:t>lokomotiv</a:t>
            </a:r>
            <a:r>
              <a:rPr lang="en-US" sz="2700" b="1" dirty="0">
                <a:solidFill>
                  <a:srgbClr val="FFFF00"/>
                </a:solidFill>
              </a:rPr>
              <a:t> xo’jaligining boshqa inshoot va qurilmalarining </a:t>
            </a:r>
            <a:r>
              <a:rPr lang="en-US" sz="2700" b="1" dirty="0" err="1">
                <a:solidFill>
                  <a:srgbClr val="FFFF00"/>
                </a:solidFill>
              </a:rPr>
              <a:t>joylashuvi</a:t>
            </a:r>
            <a:r>
              <a:rPr lang="en-US" sz="2700" b="1" dirty="0">
                <a:solidFill>
                  <a:srgbClr val="FFFF00"/>
                </a:solidFill>
              </a:rPr>
              <a:t> va texnikaviy </a:t>
            </a:r>
            <a:r>
              <a:rPr lang="en-US" sz="2700" b="1" dirty="0" err="1">
                <a:solidFill>
                  <a:srgbClr val="FFFF00"/>
                </a:solidFill>
              </a:rPr>
              <a:t>jihozlanishi</a:t>
            </a:r>
            <a:r>
              <a:rPr lang="en-US" sz="2700" b="1" dirty="0">
                <a:solidFill>
                  <a:srgbClr val="FFFF00"/>
                </a:solidFill>
              </a:rPr>
              <a:t> poezdlar </a:t>
            </a:r>
            <a:r>
              <a:rPr lang="en-US" sz="2700" b="1" dirty="0" err="1">
                <a:solidFill>
                  <a:srgbClr val="FFFF00"/>
                </a:solidFill>
              </a:rPr>
              <a:t>harakatining</a:t>
            </a:r>
            <a:r>
              <a:rPr lang="en-US" sz="2700" b="1" dirty="0">
                <a:solidFill>
                  <a:srgbClr val="FFFF00"/>
                </a:solidFill>
              </a:rPr>
              <a:t> belgilangan </a:t>
            </a:r>
            <a:r>
              <a:rPr lang="en-US" sz="2700" b="1" dirty="0" err="1">
                <a:solidFill>
                  <a:srgbClr val="FFFF00"/>
                </a:solidFill>
              </a:rPr>
              <a:t>miqdorini</a:t>
            </a:r>
            <a:r>
              <a:rPr lang="en-US" sz="2700" b="1" dirty="0">
                <a:solidFill>
                  <a:srgbClr val="FFFF00"/>
                </a:solidFill>
              </a:rPr>
              <a:t>, </a:t>
            </a:r>
            <a:r>
              <a:rPr lang="en-US" sz="2700" b="1" dirty="0" err="1">
                <a:solidFill>
                  <a:srgbClr val="FFFF00"/>
                </a:solidFill>
              </a:rPr>
              <a:t>lokomotivlardan</a:t>
            </a:r>
            <a:r>
              <a:rPr lang="en-US" sz="2700" b="1" dirty="0">
                <a:solidFill>
                  <a:srgbClr val="FFFF00"/>
                </a:solidFill>
              </a:rPr>
              <a:t> </a:t>
            </a:r>
            <a:r>
              <a:rPr lang="en-US" sz="2700" b="1" dirty="0" err="1">
                <a:solidFill>
                  <a:srgbClr val="FFFF00"/>
                </a:solidFill>
              </a:rPr>
              <a:t>samarali</a:t>
            </a:r>
            <a:r>
              <a:rPr lang="en-US" sz="2700" b="1" dirty="0">
                <a:solidFill>
                  <a:srgbClr val="FFFF00"/>
                </a:solidFill>
              </a:rPr>
              <a:t> </a:t>
            </a:r>
            <a:r>
              <a:rPr lang="en-US" sz="2700" b="1" dirty="0" err="1">
                <a:solidFill>
                  <a:srgbClr val="FFFF00"/>
                </a:solidFill>
              </a:rPr>
              <a:t>foydalanishni</a:t>
            </a:r>
            <a:r>
              <a:rPr lang="en-US" sz="2700" b="1" dirty="0">
                <a:solidFill>
                  <a:srgbClr val="FFFF00"/>
                </a:solidFill>
              </a:rPr>
              <a:t>, </a:t>
            </a:r>
            <a:r>
              <a:rPr lang="en-US" sz="2700" b="1" dirty="0" err="1">
                <a:solidFill>
                  <a:srgbClr val="FFFF00"/>
                </a:solidFill>
              </a:rPr>
              <a:t>sifatli</a:t>
            </a:r>
            <a:r>
              <a:rPr lang="en-US" sz="2700" b="1" dirty="0">
                <a:solidFill>
                  <a:srgbClr val="FFFF00"/>
                </a:solidFill>
              </a:rPr>
              <a:t> ta’mir va texnikaviy xizmat ko’rsatish, </a:t>
            </a:r>
            <a:r>
              <a:rPr lang="en-US" sz="2700" b="1" dirty="0" err="1">
                <a:solidFill>
                  <a:srgbClr val="FFFF00"/>
                </a:solidFill>
              </a:rPr>
              <a:t>moddiy</a:t>
            </a:r>
            <a:r>
              <a:rPr lang="en-US" sz="2700" b="1" dirty="0">
                <a:solidFill>
                  <a:srgbClr val="FFFF00"/>
                </a:solidFill>
              </a:rPr>
              <a:t> </a:t>
            </a:r>
            <a:r>
              <a:rPr lang="en-US" sz="2700" b="1" dirty="0" err="1">
                <a:solidFill>
                  <a:srgbClr val="FFFF00"/>
                </a:solidFill>
              </a:rPr>
              <a:t>resurslardan</a:t>
            </a:r>
            <a:r>
              <a:rPr lang="en-US" sz="2700" b="1" dirty="0">
                <a:solidFill>
                  <a:srgbClr val="FFFF00"/>
                </a:solidFill>
              </a:rPr>
              <a:t> </a:t>
            </a:r>
            <a:r>
              <a:rPr lang="en-US" sz="2700" b="1" dirty="0" err="1">
                <a:solidFill>
                  <a:srgbClr val="FFFF00"/>
                </a:solidFill>
              </a:rPr>
              <a:t>oqilona</a:t>
            </a:r>
            <a:r>
              <a:rPr lang="en-US" sz="2700" b="1" dirty="0">
                <a:solidFill>
                  <a:srgbClr val="FFFF00"/>
                </a:solidFill>
              </a:rPr>
              <a:t> foydalanish va </a:t>
            </a:r>
            <a:r>
              <a:rPr lang="en-US" sz="2700" b="1" dirty="0" err="1">
                <a:solidFill>
                  <a:srgbClr val="FFFF00"/>
                </a:solidFill>
              </a:rPr>
              <a:t>mehnatning</a:t>
            </a:r>
            <a:r>
              <a:rPr lang="en-US" sz="2700" b="1" dirty="0">
                <a:solidFill>
                  <a:srgbClr val="FFFF00"/>
                </a:solidFill>
              </a:rPr>
              <a:t> </a:t>
            </a:r>
            <a:r>
              <a:rPr lang="en-US" sz="2700" b="1" dirty="0" err="1">
                <a:solidFill>
                  <a:srgbClr val="FFFF00"/>
                </a:solidFill>
              </a:rPr>
              <a:t>xavfsiz</a:t>
            </a:r>
            <a:r>
              <a:rPr lang="en-US" sz="2700" b="1" dirty="0">
                <a:solidFill>
                  <a:srgbClr val="FFFF00"/>
                </a:solidFill>
              </a:rPr>
              <a:t> </a:t>
            </a:r>
            <a:r>
              <a:rPr lang="en-US" sz="2700" b="1" dirty="0" err="1">
                <a:solidFill>
                  <a:srgbClr val="FFFF00"/>
                </a:solidFill>
              </a:rPr>
              <a:t>sharoitlarini</a:t>
            </a:r>
            <a:r>
              <a:rPr lang="en-US" sz="2700" b="1" dirty="0">
                <a:solidFill>
                  <a:srgbClr val="FFFF00"/>
                </a:solidFill>
              </a:rPr>
              <a:t> ta’minlashi lozim</a:t>
            </a:r>
            <a:endParaRPr lang="ru-RU" sz="2700" b="1" dirty="0">
              <a:solidFill>
                <a:srgbClr val="FFFF00"/>
              </a:solidFill>
            </a:endParaRPr>
          </a:p>
        </p:txBody>
      </p:sp>
      <p:sp>
        <p:nvSpPr>
          <p:cNvPr id="3" name="Объект 2"/>
          <p:cNvSpPr>
            <a:spLocks noGrp="1"/>
          </p:cNvSpPr>
          <p:nvPr>
            <p:ph idx="1"/>
          </p:nvPr>
        </p:nvSpPr>
        <p:spPr>
          <a:xfrm>
            <a:off x="684212" y="144379"/>
            <a:ext cx="11087485" cy="1241659"/>
          </a:xfrm>
          <a:gradFill>
            <a:gsLst>
              <a:gs pos="55000">
                <a:schemeClr val="bg2">
                  <a:tint val="97000"/>
                  <a:hueMod val="92000"/>
                  <a:satMod val="169000"/>
                  <a:lumMod val="164000"/>
                </a:schemeClr>
              </a:gs>
              <a:gs pos="100000">
                <a:schemeClr val="bg2">
                  <a:shade val="96000"/>
                  <a:satMod val="120000"/>
                  <a:lumMod val="90000"/>
                </a:schemeClr>
              </a:gs>
            </a:gsLst>
            <a:lin ang="6120000" scaled="1"/>
          </a:gradFill>
        </p:spPr>
        <p:txBody>
          <a:bodyPr>
            <a:noAutofit/>
          </a:bodyPr>
          <a:lstStyle/>
          <a:p>
            <a:pPr marL="0" indent="0" algn="ctr">
              <a:buNone/>
            </a:pPr>
            <a:endParaRPr lang="ru-RU" sz="2400" b="1" dirty="0" smtClean="0"/>
          </a:p>
          <a:p>
            <a:pPr marL="0" indent="0" algn="ctr">
              <a:buNone/>
            </a:pPr>
            <a:r>
              <a:rPr lang="en-US" sz="2400" b="1" dirty="0" smtClean="0">
                <a:solidFill>
                  <a:schemeClr val="accent1">
                    <a:lumMod val="75000"/>
                  </a:schemeClr>
                </a:solidFill>
              </a:rPr>
              <a:t>Lokomotiv </a:t>
            </a:r>
            <a:r>
              <a:rPr lang="en-US" sz="2400" b="1" dirty="0">
                <a:solidFill>
                  <a:schemeClr val="accent1">
                    <a:lumMod val="75000"/>
                  </a:schemeClr>
                </a:solidFill>
              </a:rPr>
              <a:t>va vagon xo’jaliklari, suv  </a:t>
            </a:r>
            <a:r>
              <a:rPr lang="en-US" sz="2400" b="1" dirty="0" smtClean="0">
                <a:solidFill>
                  <a:schemeClr val="accent1">
                    <a:lumMod val="75000"/>
                  </a:schemeClr>
                </a:solidFill>
              </a:rPr>
              <a:t>  </a:t>
            </a:r>
            <a:r>
              <a:rPr lang="en-US" sz="2400" b="1" dirty="0">
                <a:solidFill>
                  <a:schemeClr val="accent1">
                    <a:lumMod val="75000"/>
                  </a:schemeClr>
                </a:solidFill>
              </a:rPr>
              <a:t>ta’minoti va oqava xo’jaligi inshootlari </a:t>
            </a:r>
            <a:r>
              <a:rPr lang="en-US" sz="2400" b="1" dirty="0" smtClean="0">
                <a:solidFill>
                  <a:schemeClr val="accent1">
                    <a:lumMod val="75000"/>
                  </a:schemeClr>
                </a:solidFill>
              </a:rPr>
              <a:t>va qurilmalari</a:t>
            </a:r>
            <a:r>
              <a:rPr lang="en-US" sz="2400" b="1" dirty="0">
                <a:solidFill>
                  <a:schemeClr val="accent1">
                    <a:lumMod val="75000"/>
                  </a:schemeClr>
                </a:solidFill>
              </a:rPr>
              <a:t/>
            </a:r>
            <a:br>
              <a:rPr lang="en-US" sz="2400" b="1" dirty="0">
                <a:solidFill>
                  <a:schemeClr val="accent1">
                    <a:lumMod val="75000"/>
                  </a:schemeClr>
                </a:solidFill>
              </a:rPr>
            </a:br>
            <a:endParaRPr lang="ru-RU" sz="2400" b="1" dirty="0">
              <a:solidFill>
                <a:schemeClr val="accent1">
                  <a:lumMod val="75000"/>
                </a:schemeClr>
              </a:solidFill>
            </a:endParaRPr>
          </a:p>
        </p:txBody>
      </p:sp>
      <p:pic>
        <p:nvPicPr>
          <p:cNvPr id="4" name="Рисунок 3"/>
          <p:cNvPicPr>
            <a:picLocks noChangeAspect="1"/>
          </p:cNvPicPr>
          <p:nvPr/>
        </p:nvPicPr>
        <p:blipFill>
          <a:blip r:embed="rId3"/>
          <a:stretch>
            <a:fillRect/>
          </a:stretch>
        </p:blipFill>
        <p:spPr>
          <a:xfrm>
            <a:off x="298383" y="1588168"/>
            <a:ext cx="5293895" cy="5072514"/>
          </a:xfrm>
          <a:prstGeom prst="rect">
            <a:avLst/>
          </a:prstGeom>
          <a:ln>
            <a:noFill/>
          </a:ln>
          <a:effectLst>
            <a:reflection blurRad="12700" stA="30000" endPos="30000" dist="5000" dir="5400000" sy="-100000" algn="bl" rotWithShape="0"/>
          </a:effectLst>
          <a:scene3d>
            <a:camera prst="perspectiveContrastingLeftFacing">
              <a:rot lat="600000" lon="19200000" rev="0"/>
            </a:camera>
            <a:lightRig rig="threePt" dir="t">
              <a:rot lat="0" lon="0" rev="2700000"/>
            </a:lightRig>
          </a:scene3d>
          <a:sp3d>
            <a:bevelT w="63500" h="50800"/>
          </a:sp3d>
        </p:spPr>
      </p:pic>
    </p:spTree>
    <p:extLst>
      <p:ext uri="{BB962C8B-B14F-4D97-AF65-F5344CB8AC3E}">
        <p14:creationId xmlns:p14="http://schemas.microsoft.com/office/powerpoint/2010/main" val="283156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1905802"/>
            <a:ext cx="6563611" cy="4610501"/>
          </a:xfrm>
          <a:solidFill>
            <a:schemeClr val="accent3">
              <a:lumMod val="40000"/>
              <a:lumOff val="60000"/>
            </a:schemeClr>
          </a:solidFill>
        </p:spPr>
        <p:txBody>
          <a:bodyPr>
            <a:noAutofit/>
          </a:bodyPr>
          <a:lstStyle/>
          <a:p>
            <a:r>
              <a:rPr lang="en-US" sz="1800" b="1" dirty="0" err="1">
                <a:solidFill>
                  <a:srgbClr val="7030A0"/>
                </a:solidFill>
              </a:rPr>
              <a:t>Stansiyalar</a:t>
            </a:r>
            <a:r>
              <a:rPr lang="en-US" sz="1800" b="1" dirty="0">
                <a:solidFill>
                  <a:srgbClr val="7030A0"/>
                </a:solidFill>
              </a:rPr>
              <a:t> </a:t>
            </a:r>
            <a:r>
              <a:rPr lang="en-US" sz="1800" b="1" dirty="0" err="1">
                <a:solidFill>
                  <a:srgbClr val="7030A0"/>
                </a:solidFill>
              </a:rPr>
              <a:t>yo’llarining</a:t>
            </a:r>
            <a:r>
              <a:rPr lang="en-US" sz="1800" b="1" dirty="0">
                <a:solidFill>
                  <a:srgbClr val="7030A0"/>
                </a:solidFill>
              </a:rPr>
              <a:t> </a:t>
            </a:r>
            <a:r>
              <a:rPr lang="en-US" sz="1800" b="1" dirty="0" err="1">
                <a:solidFill>
                  <a:srgbClr val="7030A0"/>
                </a:solidFill>
              </a:rPr>
              <a:t>rivojlanishi</a:t>
            </a:r>
            <a:r>
              <a:rPr lang="en-US" sz="1800" b="1" dirty="0">
                <a:solidFill>
                  <a:srgbClr val="7030A0"/>
                </a:solidFill>
              </a:rPr>
              <a:t> va texnik ta’minoti poezdlar </a:t>
            </a:r>
            <a:r>
              <a:rPr lang="en-US" sz="1800" b="1" dirty="0" err="1">
                <a:solidFill>
                  <a:srgbClr val="7030A0"/>
                </a:solidFill>
              </a:rPr>
              <a:t>harakatining</a:t>
            </a:r>
            <a:r>
              <a:rPr lang="en-US" sz="1800" b="1" dirty="0">
                <a:solidFill>
                  <a:srgbClr val="7030A0"/>
                </a:solidFill>
              </a:rPr>
              <a:t> belgilangan </a:t>
            </a:r>
            <a:r>
              <a:rPr lang="en-US" sz="1800" b="1" dirty="0" err="1">
                <a:solidFill>
                  <a:srgbClr val="7030A0"/>
                </a:solidFill>
              </a:rPr>
              <a:t>miqdorlari</a:t>
            </a:r>
            <a:r>
              <a:rPr lang="en-US" sz="1800" b="1" dirty="0">
                <a:solidFill>
                  <a:srgbClr val="7030A0"/>
                </a:solidFill>
              </a:rPr>
              <a:t>, </a:t>
            </a:r>
            <a:r>
              <a:rPr lang="en-US" sz="1800" b="1" dirty="0" err="1">
                <a:solidFill>
                  <a:srgbClr val="7030A0"/>
                </a:solidFill>
              </a:rPr>
              <a:t>poezdlarni</a:t>
            </a:r>
            <a:r>
              <a:rPr lang="en-US" sz="1800" b="1" dirty="0">
                <a:solidFill>
                  <a:srgbClr val="7030A0"/>
                </a:solidFill>
              </a:rPr>
              <a:t> </a:t>
            </a:r>
            <a:r>
              <a:rPr lang="en-US" sz="1800" b="1" dirty="0" err="1">
                <a:solidFill>
                  <a:srgbClr val="7030A0"/>
                </a:solidFill>
              </a:rPr>
              <a:t>qabul</a:t>
            </a:r>
            <a:r>
              <a:rPr lang="en-US" sz="1800" b="1" dirty="0">
                <a:solidFill>
                  <a:srgbClr val="7030A0"/>
                </a:solidFill>
              </a:rPr>
              <a:t> qilish va </a:t>
            </a:r>
            <a:r>
              <a:rPr lang="en-US" sz="1800" b="1" dirty="0" err="1">
                <a:solidFill>
                  <a:srgbClr val="7030A0"/>
                </a:solidFill>
              </a:rPr>
              <a:t>jo’natish</a:t>
            </a:r>
            <a:r>
              <a:rPr lang="en-US" sz="1800" b="1" dirty="0">
                <a:solidFill>
                  <a:srgbClr val="7030A0"/>
                </a:solidFill>
              </a:rPr>
              <a:t>, yuk va </a:t>
            </a:r>
            <a:r>
              <a:rPr lang="en-US" sz="1800" b="1" dirty="0" err="1">
                <a:solidFill>
                  <a:srgbClr val="7030A0"/>
                </a:solidFill>
              </a:rPr>
              <a:t>bagajlarni</a:t>
            </a:r>
            <a:r>
              <a:rPr lang="en-US" sz="1800" b="1" dirty="0">
                <a:solidFill>
                  <a:srgbClr val="7030A0"/>
                </a:solidFill>
              </a:rPr>
              <a:t> </a:t>
            </a:r>
            <a:r>
              <a:rPr lang="en-US" sz="1800" b="1" dirty="0" err="1">
                <a:solidFill>
                  <a:srgbClr val="7030A0"/>
                </a:solidFill>
              </a:rPr>
              <a:t>ortish</a:t>
            </a:r>
            <a:r>
              <a:rPr lang="en-US" sz="1800" b="1" dirty="0">
                <a:solidFill>
                  <a:srgbClr val="7030A0"/>
                </a:solidFill>
              </a:rPr>
              <a:t>, </a:t>
            </a:r>
            <a:r>
              <a:rPr lang="en-US" sz="1800" b="1" dirty="0" err="1">
                <a:solidFill>
                  <a:srgbClr val="7030A0"/>
                </a:solidFill>
              </a:rPr>
              <a:t>tushirish</a:t>
            </a:r>
            <a:r>
              <a:rPr lang="en-US" sz="1800" b="1" dirty="0">
                <a:solidFill>
                  <a:srgbClr val="7030A0"/>
                </a:solidFill>
              </a:rPr>
              <a:t>, </a:t>
            </a:r>
            <a:r>
              <a:rPr lang="en-US" sz="1800" b="1" dirty="0" err="1">
                <a:solidFill>
                  <a:srgbClr val="7030A0"/>
                </a:solidFill>
              </a:rPr>
              <a:t>tarkib</a:t>
            </a:r>
            <a:r>
              <a:rPr lang="en-US" sz="1800" b="1" dirty="0">
                <a:solidFill>
                  <a:srgbClr val="7030A0"/>
                </a:solidFill>
              </a:rPr>
              <a:t> va vagonlarni </a:t>
            </a:r>
            <a:r>
              <a:rPr lang="en-US" sz="1800" b="1" dirty="0" err="1">
                <a:solidFill>
                  <a:srgbClr val="7030A0"/>
                </a:solidFill>
              </a:rPr>
              <a:t>ishlovdan</a:t>
            </a:r>
            <a:r>
              <a:rPr lang="en-US" sz="1800" b="1" dirty="0">
                <a:solidFill>
                  <a:srgbClr val="7030A0"/>
                </a:solidFill>
              </a:rPr>
              <a:t> chiqarish </a:t>
            </a:r>
            <a:r>
              <a:rPr lang="en-US" sz="1800" b="1" dirty="0" err="1">
                <a:solidFill>
                  <a:srgbClr val="7030A0"/>
                </a:solidFill>
              </a:rPr>
              <a:t>jarayonlarining</a:t>
            </a:r>
            <a:r>
              <a:rPr lang="en-US" sz="1800" b="1" dirty="0">
                <a:solidFill>
                  <a:srgbClr val="7030A0"/>
                </a:solidFill>
              </a:rPr>
              <a:t> vaqt </a:t>
            </a:r>
            <a:r>
              <a:rPr lang="en-US" sz="1800" b="1" dirty="0" err="1">
                <a:solidFill>
                  <a:srgbClr val="7030A0"/>
                </a:solidFill>
              </a:rPr>
              <a:t>me’yorlarini</a:t>
            </a:r>
            <a:r>
              <a:rPr lang="en-US" sz="1800" b="1" dirty="0">
                <a:solidFill>
                  <a:srgbClr val="7030A0"/>
                </a:solidFill>
              </a:rPr>
              <a:t> </a:t>
            </a:r>
            <a:r>
              <a:rPr lang="en-US" sz="1800" b="1" dirty="0" err="1">
                <a:solidFill>
                  <a:srgbClr val="7030A0"/>
                </a:solidFill>
              </a:rPr>
              <a:t>bajarilishini</a:t>
            </a:r>
            <a:r>
              <a:rPr lang="en-US" sz="1800" b="1" dirty="0">
                <a:solidFill>
                  <a:srgbClr val="7030A0"/>
                </a:solidFill>
              </a:rPr>
              <a:t>, texnik vositalardan </a:t>
            </a:r>
            <a:r>
              <a:rPr lang="en-US" sz="1800" b="1" dirty="0" err="1">
                <a:solidFill>
                  <a:srgbClr val="7030A0"/>
                </a:solidFill>
              </a:rPr>
              <a:t>samarali</a:t>
            </a:r>
            <a:r>
              <a:rPr lang="en-US" sz="1800" b="1" dirty="0">
                <a:solidFill>
                  <a:srgbClr val="7030A0"/>
                </a:solidFill>
              </a:rPr>
              <a:t> foydalanish, poezdlar harakati </a:t>
            </a:r>
            <a:r>
              <a:rPr lang="en-US" sz="1800" b="1" dirty="0" err="1">
                <a:solidFill>
                  <a:srgbClr val="7030A0"/>
                </a:solidFill>
              </a:rPr>
              <a:t>xavfsizligi</a:t>
            </a:r>
            <a:r>
              <a:rPr lang="en-US" sz="1800" b="1" dirty="0">
                <a:solidFill>
                  <a:srgbClr val="7030A0"/>
                </a:solidFill>
              </a:rPr>
              <a:t> va </a:t>
            </a:r>
            <a:r>
              <a:rPr lang="en-US" sz="1800" b="1" dirty="0" err="1">
                <a:solidFill>
                  <a:srgbClr val="7030A0"/>
                </a:solidFill>
              </a:rPr>
              <a:t>mehnatning</a:t>
            </a:r>
            <a:r>
              <a:rPr lang="en-US" sz="1800" b="1" dirty="0">
                <a:solidFill>
                  <a:srgbClr val="7030A0"/>
                </a:solidFill>
              </a:rPr>
              <a:t> </a:t>
            </a:r>
            <a:r>
              <a:rPr lang="en-US" sz="1800" b="1" dirty="0" err="1">
                <a:solidFill>
                  <a:srgbClr val="7030A0"/>
                </a:solidFill>
              </a:rPr>
              <a:t>xavfsiz</a:t>
            </a:r>
            <a:r>
              <a:rPr lang="en-US" sz="1800" b="1" dirty="0">
                <a:solidFill>
                  <a:srgbClr val="7030A0"/>
                </a:solidFill>
              </a:rPr>
              <a:t> </a:t>
            </a:r>
            <a:r>
              <a:rPr lang="en-US" sz="1800" b="1" dirty="0" err="1">
                <a:solidFill>
                  <a:srgbClr val="7030A0"/>
                </a:solidFill>
              </a:rPr>
              <a:t>sharoitlarini</a:t>
            </a:r>
            <a:r>
              <a:rPr lang="en-US" sz="1800" b="1" dirty="0">
                <a:solidFill>
                  <a:srgbClr val="7030A0"/>
                </a:solidFill>
              </a:rPr>
              <a:t> ta’minlashi lozim.</a:t>
            </a:r>
            <a:br>
              <a:rPr lang="en-US" sz="1800" b="1" dirty="0">
                <a:solidFill>
                  <a:srgbClr val="7030A0"/>
                </a:solidFill>
              </a:rPr>
            </a:br>
            <a:r>
              <a:rPr lang="en-US" sz="1800" b="1" dirty="0" err="1">
                <a:solidFill>
                  <a:srgbClr val="7030A0"/>
                </a:solidFill>
              </a:rPr>
              <a:t>Yo’lovchilarga</a:t>
            </a:r>
            <a:r>
              <a:rPr lang="en-US" sz="1800" b="1" dirty="0">
                <a:solidFill>
                  <a:srgbClr val="7030A0"/>
                </a:solidFill>
              </a:rPr>
              <a:t> xizmat </a:t>
            </a:r>
            <a:r>
              <a:rPr lang="en-US" sz="1800" b="1" dirty="0" err="1">
                <a:solidFill>
                  <a:srgbClr val="7030A0"/>
                </a:solidFill>
              </a:rPr>
              <a:t>ko’rsatishga</a:t>
            </a:r>
            <a:r>
              <a:rPr lang="en-US" sz="1800" b="1" dirty="0">
                <a:solidFill>
                  <a:srgbClr val="7030A0"/>
                </a:solidFill>
              </a:rPr>
              <a:t> </a:t>
            </a:r>
            <a:r>
              <a:rPr lang="en-US" sz="1800" b="1" dirty="0" err="1">
                <a:solidFill>
                  <a:srgbClr val="7030A0"/>
                </a:solidFill>
              </a:rPr>
              <a:t>mo’ljallangan</a:t>
            </a:r>
            <a:r>
              <a:rPr lang="en-US" sz="1800" b="1" dirty="0">
                <a:solidFill>
                  <a:srgbClr val="7030A0"/>
                </a:solidFill>
              </a:rPr>
              <a:t> </a:t>
            </a:r>
            <a:r>
              <a:rPr lang="en-US" sz="1800" b="1" dirty="0" err="1">
                <a:solidFill>
                  <a:srgbClr val="7030A0"/>
                </a:solidFill>
              </a:rPr>
              <a:t>binolar</a:t>
            </a:r>
            <a:r>
              <a:rPr lang="en-US" sz="1800" b="1" dirty="0">
                <a:solidFill>
                  <a:srgbClr val="7030A0"/>
                </a:solidFill>
              </a:rPr>
              <a:t>, </a:t>
            </a:r>
            <a:r>
              <a:rPr lang="en-US" sz="1800" b="1" dirty="0" err="1">
                <a:solidFill>
                  <a:srgbClr val="7030A0"/>
                </a:solidFill>
              </a:rPr>
              <a:t>platformalar</a:t>
            </a:r>
            <a:r>
              <a:rPr lang="en-US" sz="1800" b="1" dirty="0">
                <a:solidFill>
                  <a:srgbClr val="7030A0"/>
                </a:solidFill>
              </a:rPr>
              <a:t> va boshqa inshoot va </a:t>
            </a:r>
            <a:r>
              <a:rPr lang="en-US" sz="1800" b="1" dirty="0" err="1">
                <a:solidFill>
                  <a:srgbClr val="7030A0"/>
                </a:solidFill>
              </a:rPr>
              <a:t>qurilmalar</a:t>
            </a:r>
            <a:r>
              <a:rPr lang="en-US" sz="1800" b="1" dirty="0">
                <a:solidFill>
                  <a:srgbClr val="7030A0"/>
                </a:solidFill>
              </a:rPr>
              <a:t> </a:t>
            </a:r>
            <a:r>
              <a:rPr lang="en-US" sz="1800" b="1" dirty="0" err="1">
                <a:solidFill>
                  <a:srgbClr val="7030A0"/>
                </a:solidFill>
              </a:rPr>
              <a:t>me’moriy-badiiy</a:t>
            </a:r>
            <a:r>
              <a:rPr lang="en-US" sz="1800" b="1" dirty="0">
                <a:solidFill>
                  <a:srgbClr val="7030A0"/>
                </a:solidFill>
              </a:rPr>
              <a:t> </a:t>
            </a:r>
            <a:r>
              <a:rPr lang="en-US" sz="1800" b="1" dirty="0" err="1">
                <a:solidFill>
                  <a:srgbClr val="7030A0"/>
                </a:solidFill>
              </a:rPr>
              <a:t>ko’rinishga</a:t>
            </a:r>
            <a:r>
              <a:rPr lang="en-US" sz="1800" b="1" dirty="0">
                <a:solidFill>
                  <a:srgbClr val="7030A0"/>
                </a:solidFill>
              </a:rPr>
              <a:t> </a:t>
            </a:r>
            <a:r>
              <a:rPr lang="en-US" sz="1800" b="1" dirty="0" err="1">
                <a:solidFill>
                  <a:srgbClr val="7030A0"/>
                </a:solidFill>
              </a:rPr>
              <a:t>ega</a:t>
            </a:r>
            <a:r>
              <a:rPr lang="en-US" sz="1800" b="1" dirty="0">
                <a:solidFill>
                  <a:srgbClr val="7030A0"/>
                </a:solidFill>
              </a:rPr>
              <a:t> bo’lishi lozim, </a:t>
            </a:r>
            <a:r>
              <a:rPr lang="en-US" sz="1800" b="1" dirty="0" err="1">
                <a:solidFill>
                  <a:srgbClr val="7030A0"/>
                </a:solidFill>
              </a:rPr>
              <a:t>yo’lovchilarni</a:t>
            </a:r>
            <a:r>
              <a:rPr lang="en-US" sz="1800" b="1" dirty="0">
                <a:solidFill>
                  <a:srgbClr val="7030A0"/>
                </a:solidFill>
              </a:rPr>
              <a:t> </a:t>
            </a:r>
            <a:r>
              <a:rPr lang="en-US" sz="1800" b="1" dirty="0" err="1">
                <a:solidFill>
                  <a:srgbClr val="7030A0"/>
                </a:solidFill>
              </a:rPr>
              <a:t>tashish</a:t>
            </a:r>
            <a:r>
              <a:rPr lang="en-US" sz="1800" b="1" dirty="0">
                <a:solidFill>
                  <a:srgbClr val="7030A0"/>
                </a:solidFill>
              </a:rPr>
              <a:t> bilan bog’liq </a:t>
            </a:r>
            <a:r>
              <a:rPr lang="en-US" sz="1800" b="1" dirty="0" err="1">
                <a:solidFill>
                  <a:srgbClr val="7030A0"/>
                </a:solidFill>
              </a:rPr>
              <a:t>jarayonlarni</a:t>
            </a:r>
            <a:r>
              <a:rPr lang="en-US" sz="1800" b="1" dirty="0">
                <a:solidFill>
                  <a:srgbClr val="7030A0"/>
                </a:solidFill>
              </a:rPr>
              <a:t> </a:t>
            </a:r>
            <a:r>
              <a:rPr lang="en-US" sz="1800" b="1" dirty="0" err="1">
                <a:solidFill>
                  <a:srgbClr val="7030A0"/>
                </a:solidFill>
              </a:rPr>
              <a:t>qulay</a:t>
            </a:r>
            <a:r>
              <a:rPr lang="en-US" sz="1800" b="1" dirty="0">
                <a:solidFill>
                  <a:srgbClr val="7030A0"/>
                </a:solidFill>
              </a:rPr>
              <a:t> va </a:t>
            </a:r>
            <a:r>
              <a:rPr lang="en-US" sz="1800" b="1" dirty="0" err="1">
                <a:solidFill>
                  <a:srgbClr val="7030A0"/>
                </a:solidFill>
              </a:rPr>
              <a:t>xavfsiz</a:t>
            </a:r>
            <a:r>
              <a:rPr lang="en-US" sz="1800" b="1" dirty="0">
                <a:solidFill>
                  <a:srgbClr val="7030A0"/>
                </a:solidFill>
              </a:rPr>
              <a:t> </a:t>
            </a:r>
            <a:r>
              <a:rPr lang="en-US" sz="1800" b="1" dirty="0" err="1">
                <a:solidFill>
                  <a:srgbClr val="7030A0"/>
                </a:solidFill>
              </a:rPr>
              <a:t>bajarilishini</a:t>
            </a:r>
            <a:r>
              <a:rPr lang="en-US" sz="1800" b="1" dirty="0">
                <a:solidFill>
                  <a:srgbClr val="7030A0"/>
                </a:solidFill>
              </a:rPr>
              <a:t> ta’minlashi kerak. </a:t>
            </a:r>
            <a:r>
              <a:rPr lang="en-US" sz="1800" b="1" dirty="0" err="1">
                <a:solidFill>
                  <a:srgbClr val="7030A0"/>
                </a:solidFill>
              </a:rPr>
              <a:t>Zarur</a:t>
            </a:r>
            <a:r>
              <a:rPr lang="en-US" sz="1800" b="1" dirty="0">
                <a:solidFill>
                  <a:srgbClr val="7030A0"/>
                </a:solidFill>
              </a:rPr>
              <a:t> </a:t>
            </a:r>
            <a:r>
              <a:rPr lang="en-US" sz="1800" b="1" dirty="0" err="1">
                <a:solidFill>
                  <a:srgbClr val="7030A0"/>
                </a:solidFill>
              </a:rPr>
              <a:t>hollarda</a:t>
            </a:r>
            <a:r>
              <a:rPr lang="en-US" sz="1800" b="1" dirty="0">
                <a:solidFill>
                  <a:srgbClr val="7030A0"/>
                </a:solidFill>
              </a:rPr>
              <a:t> yo’lovchi </a:t>
            </a:r>
            <a:r>
              <a:rPr lang="en-US" sz="1800" b="1" dirty="0" err="1">
                <a:solidFill>
                  <a:srgbClr val="7030A0"/>
                </a:solidFill>
              </a:rPr>
              <a:t>platformalariga</a:t>
            </a:r>
            <a:r>
              <a:rPr lang="en-US" sz="1800" b="1" dirty="0">
                <a:solidFill>
                  <a:srgbClr val="7030A0"/>
                </a:solidFill>
              </a:rPr>
              <a:t> o’tish uchun </a:t>
            </a:r>
            <a:r>
              <a:rPr lang="en-US" sz="1800" b="1" dirty="0" err="1">
                <a:solidFill>
                  <a:srgbClr val="7030A0"/>
                </a:solidFill>
              </a:rPr>
              <a:t>piyodalar</a:t>
            </a:r>
            <a:r>
              <a:rPr lang="en-US" sz="1800" b="1" dirty="0">
                <a:solidFill>
                  <a:srgbClr val="7030A0"/>
                </a:solidFill>
              </a:rPr>
              <a:t> </a:t>
            </a:r>
            <a:r>
              <a:rPr lang="en-US" sz="1800" b="1" dirty="0" err="1">
                <a:solidFill>
                  <a:srgbClr val="7030A0"/>
                </a:solidFill>
              </a:rPr>
              <a:t>tonneli</a:t>
            </a:r>
            <a:r>
              <a:rPr lang="en-US" sz="1800" b="1" dirty="0">
                <a:solidFill>
                  <a:srgbClr val="7030A0"/>
                </a:solidFill>
              </a:rPr>
              <a:t> yoki </a:t>
            </a:r>
            <a:r>
              <a:rPr lang="en-US" sz="1800" b="1" dirty="0" err="1">
                <a:solidFill>
                  <a:srgbClr val="7030A0"/>
                </a:solidFill>
              </a:rPr>
              <a:t>ko’priklar</a:t>
            </a:r>
            <a:r>
              <a:rPr lang="en-US" sz="1800" b="1" dirty="0">
                <a:solidFill>
                  <a:srgbClr val="7030A0"/>
                </a:solidFill>
              </a:rPr>
              <a:t> bo’lishi kerak.</a:t>
            </a:r>
          </a:p>
        </p:txBody>
      </p:sp>
      <p:sp>
        <p:nvSpPr>
          <p:cNvPr id="3" name="Объект 2"/>
          <p:cNvSpPr>
            <a:spLocks noGrp="1"/>
          </p:cNvSpPr>
          <p:nvPr>
            <p:ph idx="1"/>
          </p:nvPr>
        </p:nvSpPr>
        <p:spPr>
          <a:xfrm>
            <a:off x="684212" y="676175"/>
            <a:ext cx="11260740" cy="1152624"/>
          </a:xfrm>
          <a:solidFill>
            <a:schemeClr val="bg2">
              <a:lumMod val="40000"/>
              <a:lumOff val="60000"/>
            </a:schemeClr>
          </a:solidFill>
        </p:spPr>
        <p:txBody>
          <a:bodyPr>
            <a:normAutofit/>
          </a:bodyPr>
          <a:lstStyle/>
          <a:p>
            <a:pPr marL="0" indent="0" algn="ctr">
              <a:buNone/>
            </a:pPr>
            <a:r>
              <a:rPr lang="en-US" sz="3200" b="1" dirty="0">
                <a:ln w="22225">
                  <a:solidFill>
                    <a:schemeClr val="accent2"/>
                  </a:solidFill>
                  <a:prstDash val="solid"/>
                </a:ln>
                <a:solidFill>
                  <a:schemeClr val="accent2">
                    <a:lumMod val="40000"/>
                    <a:lumOff val="60000"/>
                  </a:schemeClr>
                </a:solidFill>
              </a:rPr>
              <a:t>Stansiya xo’jaligining inshoot </a:t>
            </a:r>
            <a:r>
              <a:rPr lang="en-US" sz="3200" b="1" dirty="0" smtClean="0">
                <a:ln w="22225">
                  <a:solidFill>
                    <a:schemeClr val="accent2"/>
                  </a:solidFill>
                  <a:prstDash val="solid"/>
                </a:ln>
                <a:solidFill>
                  <a:schemeClr val="accent2">
                    <a:lumMod val="40000"/>
                    <a:lumOff val="60000"/>
                  </a:schemeClr>
                </a:solidFill>
              </a:rPr>
              <a:t>va qurilmalari</a:t>
            </a:r>
            <a:endParaRPr lang="ru-RU" sz="3200" b="1" dirty="0">
              <a:ln w="22225">
                <a:solidFill>
                  <a:schemeClr val="accent2"/>
                </a:solidFill>
                <a:prstDash val="solid"/>
              </a:ln>
              <a:solidFill>
                <a:schemeClr val="accent2">
                  <a:lumMod val="40000"/>
                  <a:lumOff val="60000"/>
                </a:schemeClr>
              </a:solidFill>
            </a:endParaRPr>
          </a:p>
        </p:txBody>
      </p:sp>
      <p:pic>
        <p:nvPicPr>
          <p:cNvPr id="6" name="Рисунок 5"/>
          <p:cNvPicPr>
            <a:picLocks noChangeAspect="1"/>
          </p:cNvPicPr>
          <p:nvPr/>
        </p:nvPicPr>
        <p:blipFill>
          <a:blip r:embed="rId2"/>
          <a:stretch>
            <a:fillRect/>
          </a:stretch>
        </p:blipFill>
        <p:spPr>
          <a:xfrm>
            <a:off x="7119286" y="1636295"/>
            <a:ext cx="4681287" cy="4677878"/>
          </a:xfrm>
          <a:prstGeom prst="roundRect">
            <a:avLst>
              <a:gd name="adj" fmla="val 16667"/>
            </a:avLst>
          </a:prstGeom>
          <a:ln>
            <a:noFill/>
          </a:ln>
          <a:effectLst>
            <a:glow rad="546100">
              <a:schemeClr val="accent1">
                <a:alpha val="40000"/>
              </a:schemeClr>
            </a:glow>
            <a:outerShdw blurRad="152400" dist="12000" dir="900000" sx="102000" sy="102000" kx="110000" ky="200000" algn="tl" rotWithShape="0">
              <a:srgbClr val="000000">
                <a:alpha val="30000"/>
              </a:srgbClr>
            </a:outerShdw>
            <a:reflection blurRad="139700" endPos="0" dist="50800" dir="5400000" sy="-100000" algn="bl" rotWithShape="0"/>
          </a:effectLst>
          <a:scene3d>
            <a:camera prst="perspectiveRelaxed">
              <a:rot lat="204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42047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0716" y="2100267"/>
            <a:ext cx="5714197" cy="4608541"/>
          </a:xfrm>
          <a:solidFill>
            <a:srgbClr val="92D050"/>
          </a:solidFill>
        </p:spPr>
        <p:txBody>
          <a:bodyPr>
            <a:normAutofit/>
          </a:bodyPr>
          <a:lstStyle/>
          <a:p>
            <a:r>
              <a:rPr lang="en-US" sz="2000" b="1" dirty="0">
                <a:solidFill>
                  <a:schemeClr val="accent6">
                    <a:lumMod val="75000"/>
                  </a:schemeClr>
                </a:solidFill>
              </a:rPr>
              <a:t>Signallar harakat xavfsizligini </a:t>
            </a:r>
            <a:r>
              <a:rPr lang="en-US" sz="2000" b="1" dirty="0" smtClean="0">
                <a:solidFill>
                  <a:schemeClr val="accent6">
                    <a:lumMod val="75000"/>
                  </a:schemeClr>
                </a:solidFill>
              </a:rPr>
              <a:t>ta’minlash</a:t>
            </a:r>
            <a:r>
              <a:rPr lang="ru-RU" sz="2000" b="1" dirty="0">
                <a:solidFill>
                  <a:schemeClr val="accent6">
                    <a:lumMod val="75000"/>
                  </a:schemeClr>
                </a:solidFill>
              </a:rPr>
              <a:t> </a:t>
            </a:r>
            <a:r>
              <a:rPr lang="en-US" sz="2000" b="1" dirty="0" smtClean="0">
                <a:solidFill>
                  <a:schemeClr val="accent6">
                    <a:lumMod val="75000"/>
                  </a:schemeClr>
                </a:solidFill>
              </a:rPr>
              <a:t>H</a:t>
            </a:r>
            <a:r>
              <a:rPr lang="ru-RU" sz="2000" b="1" dirty="0" smtClean="0">
                <a:solidFill>
                  <a:schemeClr val="accent6">
                    <a:lumMod val="75000"/>
                  </a:schemeClr>
                </a:solidFill>
              </a:rPr>
              <a:t>амда</a:t>
            </a:r>
            <a:r>
              <a:rPr lang="en-US" sz="2000" b="1" dirty="0" smtClean="0">
                <a:solidFill>
                  <a:schemeClr val="accent6">
                    <a:lumMod val="75000"/>
                  </a:schemeClr>
                </a:solidFill>
              </a:rPr>
              <a:t> </a:t>
            </a:r>
            <a:r>
              <a:rPr lang="en-US" sz="2000" b="1" dirty="0">
                <a:solidFill>
                  <a:schemeClr val="accent6">
                    <a:lumMod val="75000"/>
                  </a:schemeClr>
                </a:solidFill>
              </a:rPr>
              <a:t>poezdlar harakati va manyovr ishlarini aniq tashkil etish uchun xizmat qiladi.</a:t>
            </a:r>
            <a:r>
              <a:rPr lang="ru-RU" sz="2000" b="1" dirty="0">
                <a:solidFill>
                  <a:schemeClr val="accent6">
                    <a:lumMod val="75000"/>
                  </a:schemeClr>
                </a:solidFill>
              </a:rPr>
              <a:t/>
            </a:r>
            <a:br>
              <a:rPr lang="ru-RU" sz="2000" b="1" dirty="0">
                <a:solidFill>
                  <a:schemeClr val="accent6">
                    <a:lumMod val="75000"/>
                  </a:schemeClr>
                </a:solidFill>
              </a:rPr>
            </a:br>
            <a:r>
              <a:rPr lang="en-US" sz="2000" b="1" dirty="0">
                <a:solidFill>
                  <a:schemeClr val="accent6">
                    <a:lumMod val="75000"/>
                  </a:schemeClr>
                </a:solidFill>
              </a:rPr>
              <a:t>Signal buyruq bo’lib, so’zsiz bajarilishi shart. Temir yo’l transportining xodimlari signal talablarini bajarish uchun mavjud barcha vositalardan foydalanishlari lozim</a:t>
            </a:r>
            <a:r>
              <a:rPr lang="en-US" sz="2000" b="1" dirty="0" smtClean="0">
                <a:solidFill>
                  <a:schemeClr val="accent6">
                    <a:lumMod val="75000"/>
                  </a:schemeClr>
                </a:solidFill>
              </a:rPr>
              <a:t>. </a:t>
            </a:r>
            <a:r>
              <a:rPr lang="ru-RU" sz="1800" b="1" dirty="0">
                <a:solidFill>
                  <a:schemeClr val="accent6">
                    <a:lumMod val="75000"/>
                  </a:schemeClr>
                </a:solidFill>
              </a:rPr>
              <a:t/>
            </a:r>
            <a:br>
              <a:rPr lang="ru-RU" sz="1800" b="1" dirty="0">
                <a:solidFill>
                  <a:schemeClr val="accent6">
                    <a:lumMod val="75000"/>
                  </a:schemeClr>
                </a:solidFill>
              </a:rPr>
            </a:br>
            <a:r>
              <a:rPr lang="en-US" sz="1800" b="1" dirty="0" smtClean="0">
                <a:solidFill>
                  <a:schemeClr val="accent6">
                    <a:lumMod val="75000"/>
                  </a:schemeClr>
                </a:solidFill>
              </a:rPr>
              <a:t>           </a:t>
            </a:r>
            <a:r>
              <a:rPr lang="en-US" sz="3200" b="1" dirty="0" smtClean="0">
                <a:solidFill>
                  <a:schemeClr val="accent1"/>
                </a:solidFill>
              </a:rPr>
              <a:t>Yopiq </a:t>
            </a:r>
            <a:r>
              <a:rPr lang="en-US" sz="3200" b="1" dirty="0">
                <a:solidFill>
                  <a:schemeClr val="accent1"/>
                </a:solidFill>
              </a:rPr>
              <a:t>svetofordan </a:t>
            </a:r>
            <a:r>
              <a:rPr lang="en-US" sz="3200" b="1" dirty="0" smtClean="0">
                <a:solidFill>
                  <a:schemeClr val="accent1"/>
                </a:solidFill>
              </a:rPr>
              <a:t> </a:t>
            </a:r>
            <a:br>
              <a:rPr lang="en-US" sz="3200" b="1" dirty="0" smtClean="0">
                <a:solidFill>
                  <a:schemeClr val="accent1"/>
                </a:solidFill>
              </a:rPr>
            </a:br>
            <a:r>
              <a:rPr lang="en-US" sz="3200" b="1" dirty="0" smtClean="0">
                <a:solidFill>
                  <a:schemeClr val="accent1"/>
                </a:solidFill>
              </a:rPr>
              <a:t>       o’tish taqiqlanadi</a:t>
            </a:r>
            <a:r>
              <a:rPr lang="uz-Cyrl-UZ" sz="3200" b="1" dirty="0" smtClean="0">
                <a:solidFill>
                  <a:schemeClr val="accent1"/>
                </a:solidFill>
              </a:rPr>
              <a:t>!</a:t>
            </a:r>
            <a:endParaRPr lang="ru-RU" sz="3200" b="1" dirty="0">
              <a:solidFill>
                <a:schemeClr val="accent1"/>
              </a:solidFill>
            </a:endParaRPr>
          </a:p>
        </p:txBody>
      </p:sp>
      <p:sp>
        <p:nvSpPr>
          <p:cNvPr id="3" name="Объект 2"/>
          <p:cNvSpPr>
            <a:spLocks noGrp="1"/>
          </p:cNvSpPr>
          <p:nvPr>
            <p:ph idx="1"/>
          </p:nvPr>
        </p:nvSpPr>
        <p:spPr>
          <a:xfrm>
            <a:off x="86627" y="685800"/>
            <a:ext cx="12012330" cy="1316255"/>
          </a:xfrm>
          <a:gradFill>
            <a:gsLst>
              <a:gs pos="0">
                <a:srgbClr val="FFC000"/>
              </a:gs>
              <a:gs pos="100000">
                <a:schemeClr val="bg2">
                  <a:shade val="96000"/>
                  <a:satMod val="120000"/>
                  <a:lumMod val="90000"/>
                </a:schemeClr>
              </a:gs>
            </a:gsLst>
            <a:lin ang="6120000" scaled="1"/>
          </a:gradFill>
        </p:spPr>
        <p:txBody>
          <a:bodyPr>
            <a:normAutofit/>
          </a:bodyPr>
          <a:lstStyle/>
          <a:p>
            <a:pPr marL="0" indent="0" algn="ctr">
              <a:buNone/>
            </a:pPr>
            <a:r>
              <a:rPr lang="en-US" sz="3200" b="1" dirty="0"/>
              <a:t>Signalizatsiya, aloqa va hisoblash </a:t>
            </a:r>
            <a:r>
              <a:rPr lang="en-US" sz="3200" b="1" dirty="0" smtClean="0"/>
              <a:t>texnikasining </a:t>
            </a:r>
            <a:r>
              <a:rPr lang="en-US" sz="3200" b="1" dirty="0"/>
              <a:t>inshoot va qurilmalari</a:t>
            </a:r>
            <a:endParaRPr lang="ru-RU" sz="3200" b="1" dirty="0"/>
          </a:p>
        </p:txBody>
      </p:sp>
      <p:pic>
        <p:nvPicPr>
          <p:cNvPr id="5" name="Рисунок 4"/>
          <p:cNvPicPr>
            <a:picLocks noChangeAspect="1"/>
          </p:cNvPicPr>
          <p:nvPr/>
        </p:nvPicPr>
        <p:blipFill>
          <a:blip r:embed="rId2"/>
          <a:stretch>
            <a:fillRect/>
          </a:stretch>
        </p:blipFill>
        <p:spPr>
          <a:xfrm>
            <a:off x="9034913" y="2177269"/>
            <a:ext cx="3157087" cy="4531539"/>
          </a:xfrm>
          <a:prstGeom prst="rect">
            <a:avLst/>
          </a:prstGeom>
          <a:blipFill dpi="0" rotWithShape="1">
            <a:blip r:embed="rId3"/>
            <a:srcRect/>
            <a:tile tx="0" ty="0" sx="100000" sy="100000" flip="none" algn="tl"/>
          </a:blipFill>
          <a:ln>
            <a:noFill/>
          </a:ln>
          <a:effectLst>
            <a:reflection blurRad="12700" stA="30000" endPos="30000" dist="5000" dir="5400000" sy="-100000" algn="bl" rotWithShape="0"/>
          </a:effectLst>
          <a:scene3d>
            <a:camera prst="perspectiveContrastingLeftFacing">
              <a:rot lat="300000" lon="21594000" rev="0"/>
            </a:camera>
            <a:lightRig rig="threePt" dir="t">
              <a:rot lat="0" lon="0" rev="2700000"/>
            </a:lightRig>
          </a:scene3d>
          <a:sp3d>
            <a:bevelT w="63500" h="50800"/>
          </a:sp3d>
        </p:spPr>
      </p:pic>
      <p:pic>
        <p:nvPicPr>
          <p:cNvPr id="6" name="Рисунок 5"/>
          <p:cNvPicPr>
            <a:picLocks noChangeAspect="1"/>
          </p:cNvPicPr>
          <p:nvPr/>
        </p:nvPicPr>
        <p:blipFill>
          <a:blip r:embed="rId4"/>
          <a:stretch>
            <a:fillRect/>
          </a:stretch>
        </p:blipFill>
        <p:spPr>
          <a:xfrm>
            <a:off x="0" y="2002055"/>
            <a:ext cx="3408163" cy="4783755"/>
          </a:xfrm>
          <a:prstGeom prst="rect">
            <a:avLst/>
          </a:prstGeom>
          <a:ln>
            <a:noFill/>
          </a:ln>
          <a:effectLst>
            <a:softEdge rad="112500"/>
          </a:effectLst>
        </p:spPr>
      </p:pic>
    </p:spTree>
    <p:extLst>
      <p:ext uri="{BB962C8B-B14F-4D97-AF65-F5344CB8AC3E}">
        <p14:creationId xmlns:p14="http://schemas.microsoft.com/office/powerpoint/2010/main" val="1567536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2" y="346510"/>
            <a:ext cx="11010483" cy="6352674"/>
          </a:xfrm>
          <a:gradFill>
            <a:gsLst>
              <a:gs pos="59000">
                <a:schemeClr val="bg2">
                  <a:tint val="97000"/>
                  <a:hueMod val="92000"/>
                  <a:satMod val="169000"/>
                  <a:lumMod val="164000"/>
                </a:schemeClr>
              </a:gs>
              <a:gs pos="100000">
                <a:schemeClr val="bg2">
                  <a:shade val="96000"/>
                  <a:satMod val="120000"/>
                  <a:lumMod val="90000"/>
                </a:schemeClr>
              </a:gs>
            </a:gsLst>
            <a:lin ang="6120000" scaled="1"/>
          </a:gradFill>
        </p:spPr>
        <p:txBody>
          <a:bodyPr/>
          <a:lstStyle/>
          <a:p>
            <a:pPr marL="0" indent="0">
              <a:buNone/>
            </a:pPr>
            <a:r>
              <a:rPr lang="uz-Cyrl-UZ" sz="3600" dirty="0"/>
              <a:t> </a:t>
            </a:r>
            <a:r>
              <a:rPr lang="uz-Cyrl-UZ" sz="3600" dirty="0" smtClean="0"/>
              <a:t>                                 </a:t>
            </a:r>
            <a:r>
              <a:rPr lang="en-US" sz="3600" b="1" dirty="0"/>
              <a:t>Signallar</a:t>
            </a:r>
            <a:endParaRPr lang="ru-RU" sz="3600" dirty="0"/>
          </a:p>
          <a:p>
            <a:r>
              <a:rPr lang="en-US" sz="2200" b="1" dirty="0" smtClean="0">
                <a:solidFill>
                  <a:schemeClr val="accent1">
                    <a:lumMod val="75000"/>
                  </a:schemeClr>
                </a:solidFill>
              </a:rPr>
              <a:t>Poezdlar </a:t>
            </a:r>
            <a:r>
              <a:rPr lang="en-US" sz="2200" b="1" dirty="0">
                <a:solidFill>
                  <a:schemeClr val="accent1">
                    <a:lumMod val="75000"/>
                  </a:schemeClr>
                </a:solidFill>
              </a:rPr>
              <a:t>harakati bilan bog’liq bo’lgan signalizatsiyada quyidagi asosiy signal ranglari qo’llanadi:</a:t>
            </a:r>
            <a:endParaRPr lang="ru-RU" sz="2200" b="1" dirty="0">
              <a:solidFill>
                <a:schemeClr val="accent1">
                  <a:lumMod val="75000"/>
                </a:schemeClr>
              </a:solidFill>
            </a:endParaRPr>
          </a:p>
          <a:p>
            <a:r>
              <a:rPr lang="en-US" sz="2200" b="1" dirty="0">
                <a:solidFill>
                  <a:schemeClr val="accent1">
                    <a:lumMod val="75000"/>
                  </a:schemeClr>
                </a:solidFill>
              </a:rPr>
              <a:t>yashil – belgilangan tezlikda harakatlanishga ruxsat etuvchi;</a:t>
            </a:r>
            <a:endParaRPr lang="ru-RU" sz="2200" b="1" dirty="0">
              <a:solidFill>
                <a:schemeClr val="accent1">
                  <a:lumMod val="75000"/>
                </a:schemeClr>
              </a:solidFill>
            </a:endParaRPr>
          </a:p>
          <a:p>
            <a:r>
              <a:rPr lang="en-US" sz="2200" b="1" dirty="0">
                <a:solidFill>
                  <a:schemeClr val="accent1">
                    <a:lumMod val="75000"/>
                  </a:schemeClr>
                </a:solidFill>
              </a:rPr>
              <a:t>sariq - harakatlanishga ruxsat etib, tezlikni kamaytirishni talab etuvchi;</a:t>
            </a:r>
            <a:endParaRPr lang="ru-RU" sz="2200" b="1" dirty="0">
              <a:solidFill>
                <a:schemeClr val="accent1">
                  <a:lumMod val="75000"/>
                </a:schemeClr>
              </a:solidFill>
            </a:endParaRPr>
          </a:p>
          <a:p>
            <a:r>
              <a:rPr lang="en-US" sz="2200" b="1" dirty="0">
                <a:solidFill>
                  <a:schemeClr val="accent1">
                    <a:lumMod val="75000"/>
                  </a:schemeClr>
                </a:solidFill>
              </a:rPr>
              <a:t>qizil – to’xtashni talab etuvchi.</a:t>
            </a:r>
            <a:endParaRPr lang="ru-RU" sz="2200" b="1" dirty="0">
              <a:solidFill>
                <a:schemeClr val="accent1">
                  <a:lumMod val="75000"/>
                </a:schemeClr>
              </a:solidFill>
            </a:endParaRPr>
          </a:p>
          <a:p>
            <a:r>
              <a:rPr lang="en-US" sz="2200" b="1" dirty="0">
                <a:solidFill>
                  <a:schemeClr val="accent1">
                    <a:lumMod val="75000"/>
                  </a:schemeClr>
                </a:solidFill>
              </a:rPr>
              <a:t>Manyovr ishlaridagi signalizatsiyada, bundan tashqari, quyidagi ranglar qo’llaniladi:</a:t>
            </a:r>
            <a:endParaRPr lang="ru-RU" sz="2200" b="1" dirty="0">
              <a:solidFill>
                <a:schemeClr val="accent1">
                  <a:lumMod val="75000"/>
                </a:schemeClr>
              </a:solidFill>
            </a:endParaRPr>
          </a:p>
          <a:p>
            <a:r>
              <a:rPr lang="en-US" sz="2200" b="1" dirty="0">
                <a:solidFill>
                  <a:schemeClr val="accent1">
                    <a:lumMod val="75000"/>
                  </a:schemeClr>
                </a:solidFill>
              </a:rPr>
              <a:t>oydin-oq - manyovrlarga ruxsat etuvchi;</a:t>
            </a:r>
            <a:endParaRPr lang="ru-RU" sz="2200" b="1" dirty="0">
              <a:solidFill>
                <a:schemeClr val="accent1">
                  <a:lumMod val="75000"/>
                </a:schemeClr>
              </a:solidFill>
            </a:endParaRPr>
          </a:p>
          <a:p>
            <a:r>
              <a:rPr lang="en-US" sz="2200" b="1" dirty="0">
                <a:solidFill>
                  <a:schemeClr val="accent1">
                    <a:lumMod val="75000"/>
                  </a:schemeClr>
                </a:solidFill>
              </a:rPr>
              <a:t>ko’k – manyovrlarni taqiqlovchi.</a:t>
            </a:r>
            <a:endParaRPr lang="ru-RU" sz="2200" b="1" dirty="0">
              <a:solidFill>
                <a:schemeClr val="accent1">
                  <a:lumMod val="75000"/>
                </a:schemeClr>
              </a:solidFill>
            </a:endParaRPr>
          </a:p>
          <a:p>
            <a:pPr marL="0" indent="0">
              <a:buNone/>
            </a:pPr>
            <a:r>
              <a:rPr lang="en-US" sz="2200" b="1" dirty="0">
                <a:solidFill>
                  <a:schemeClr val="accent1">
                    <a:lumMod val="75000"/>
                  </a:schemeClr>
                </a:solidFill>
              </a:rPr>
              <a:t>Signallarni anglashga xalaqit beradigan va buzib ko’rsatadigan bezak polotnolar, plakatlar, qizil, sariq va yashil rangdagi chiroqlarni o’rnatish taqiqlanadi</a:t>
            </a:r>
            <a:r>
              <a:rPr lang="en-US" sz="2200" dirty="0">
                <a:solidFill>
                  <a:schemeClr val="accent1">
                    <a:lumMod val="75000"/>
                  </a:schemeClr>
                </a:solidFill>
              </a:rPr>
              <a:t>.</a:t>
            </a:r>
            <a:endParaRPr lang="ru-RU" sz="2200" dirty="0">
              <a:solidFill>
                <a:schemeClr val="accent1">
                  <a:lumMod val="75000"/>
                </a:schemeClr>
              </a:solidFill>
            </a:endParaRPr>
          </a:p>
        </p:txBody>
      </p:sp>
    </p:spTree>
    <p:extLst>
      <p:ext uri="{BB962C8B-B14F-4D97-AF65-F5344CB8AC3E}">
        <p14:creationId xmlns:p14="http://schemas.microsoft.com/office/powerpoint/2010/main" val="177095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224</TotalTime>
  <Words>467</Words>
  <Application>Microsoft Office PowerPoint</Application>
  <PresentationFormat>Широкоэкранный</PresentationFormat>
  <Paragraphs>39</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Century Gothic</vt:lpstr>
      <vt:lpstr>Wingdings 3</vt:lpstr>
      <vt:lpstr>Сектор</vt:lpstr>
      <vt:lpstr>Презентация PowerPoint</vt:lpstr>
      <vt:lpstr>Texnikaviy foydalanish qoidalari temir yo’l transportining barcha bo‘linmalari va xodimlari uchun majburiydir, ularni bajarilishi temir yo‘l transporti barcha bo‘g‘inlarida tartibni, temir yo‘llarining aniq va to‘xtovsiz ishlashini va harakat xavfsizligini ta’minlaydi.</vt:lpstr>
      <vt:lpstr>Презентация PowerPoint</vt:lpstr>
      <vt:lpstr>- Gabarit;  - Yo’l xo’jaligi inshoot va qurilmalari;  - Lokomotiv va vagon xo’jaliklari, suv     ta’minoti va oqava xo’jaligi inshootlari    va qurilmalari;   - Stansiya xo’jaligining inshoot     va qurilmalari;  - Signalizatsiya, aloqa va hisoblash     texnikasining inshoot va qurilmalari;  - Temir yo’llarning elektr ta’minoti    inshoot va qurilmalari;    - Harakat tarkibiga texnik xizmat   ko’rsatish va ta’mirlash;  - POEZDLAR HARAKATINI TASHKIL ETISH;  - Poezdlar harakati grafigi;  - Bo’luvchi punktlar;  - Stansiyaning texnikaviy ishini    tashkillashtirish;  - Poezdlarning harakatlanish tartibi;  Va boshqa temir yo’llaridan texnikaviy foydalanish doir talab tartiblarni belgilaydi.   </vt:lpstr>
      <vt:lpstr>Temir yo’lning barcha elementlari (tuproq ko’tarma, yuqori tuzilmalar va sun’iy inshootlar) mustahkamligi, barqarorligi va holati bo’yicha ushbu uchastkada poezdlarning belgilangan tezlikda xavfsiz va tekis harakatlanishini ta’minlashi kerak.</vt:lpstr>
      <vt:lpstr>Lokomotiv depolari, lokomotivlarga texnikaviy xizmat ko’rsatish punktlari, ustaxonalar, anjomlash (ekipirovka) qurilmalari hamda lokomotiv xo’jaligining boshqa inshoot va qurilmalarining joylashuvi va texnikaviy jihozlanishi poezdlar harakatining belgilangan miqdorini, lokomotivlardan samarali foydalanishni, sifatli ta’mir va texnikaviy xizmat ko’rsatish, moddiy resurslardan oqilona foydalanish va mehnatning xavfsiz sharoitlarini ta’minlashi lozim</vt:lpstr>
      <vt:lpstr>Stansiyalar yo’llarining rivojlanishi va texnik ta’minoti poezdlar harakatining belgilangan miqdorlari, poezdlarni qabul qilish va jo’natish, yuk va bagajlarni ortish, tushirish, tarkib va vagonlarni ishlovdan chiqarish jarayonlarining vaqt me’yorlarini bajarilishini, texnik vositalardan samarali foydalanish, poezdlar harakati xavfsizligi va mehnatning xavfsiz sharoitlarini ta’minlashi lozim. Yo’lovchilarga xizmat ko’rsatishga mo’ljallangan binolar, platformalar va boshqa inshoot va qurilmalar me’moriy-badiiy ko’rinishga ega bo’lishi lozim, yo’lovchilarni tashish bilan bog’liq jarayonlarni qulay va xavfsiz bajarilishini ta’minlashi kerak. Zarur hollarda yo’lovchi platformalariga o’tish uchun piyodalar tonneli yoki ko’priklar bo’lishi kerak.</vt:lpstr>
      <vt:lpstr>Signallar harakat xavfsizligini ta’minlash Hамда poezdlar harakati va manyovr ishlarini aniq tashkil etish uchun xizmat qiladi. Signal buyruq bo’lib, so’zsiz bajarilishi shart. Temir yo’l transportining xodimlari signal talablarini bajarish uchun mavjud barcha vositalardan foydalanishlari lozim.             Yopiq svetofordan          o’tish taqiqlanadi!</vt:lpstr>
      <vt:lpstr>Презентация PowerPoint</vt:lpstr>
      <vt:lpstr> Elektr ta’minoti qurilmalari talab qilinadigan harakat hajmlarida poezdlarning belgilangan og’irlik me’yorlari, tezliklar, ular orasidagi intervallar bilan harakatlanishi uchun elektr harakat tarkibini hamda I - toifadagi elektr energiyasi iste’molchilari sifatida SSB, aloqa va hisoblash texnikasi qurilmalarini elektr bilan ishonchli ta’minlashi kerak  Avtomatik va yarim avtomatik blokirovkaning elektr ta’minoti manbasining akkumulyator zahirasi mavjudligida, u doim shay ahvolda bo’lishi va muqaddam 36 soat ichida elektr ta’minoti o’chirilmagan bo’lsa, SSB va temir yo’l kesishmasi signalizatsiyasining 8 soat ichida to’xtovsiz ishlashini ta’minlashi kerak.  Avtomatik va yarimavtomatik blokirovka elektr ta’minotining asosiy tizimidan zahiraviy tizimga o’tishi yoki teskarisi sodir bo’lishiga 1,3 sekunddan oshiq vaqt ketmasligi kerak. Elektr bilan ta’minlashning ishonchli bo’lishi uchun elektrta’minoti inshoot va qurilmalarining ahvoli davriy nazorat qilinishi, vagon laboratoriyalari, tashxis asboblari bilan ularni o’lchash ishlari va rejaviy ta’mir ishlari bajarilishi kerak. </vt:lpstr>
      <vt:lpstr>Harakat xavfsizligiga xavf tug’diruvchi nosozliklari bo’lgan harakat tarkibini foydalanishga chiqarish va poezdlarda harakatlanishga yo’l qo’yish, shunigdek, tashilayotgan yuklarning butligini ta’minlay olmaydigan yuk vagonlarini poezdlarga qo’shish man etiladi.  Elektr pnevmatik tormoz, isitish, elektr uskunalar, ventilyatsiyada nosozliklari bo’lgan va yo’lovchilar tashishning me’yordagi sharoitini buzuvchi boshqa nosozliklari bo’lgan yo’lovchi vagonlarni, shuningdek, yo’lovchi poezd boshlig’i (mexanik-brigadir) ning mashinist bilan UQT-diapozonli radioaloqasi nosoz bo’lgan radiokupeli (shtab) yo’lovchi vagonlarni poezdga qo’shish taqiqlanadi. </vt:lpstr>
      <vt:lpstr> Harakat grafigi poezdlar harakatini tashkil etish asosi bo’lib, u barcha bo’linmalarning faoliyatini birlashtiradi va DATK foydalanish ish rejasini ifodalaydi.   Poezdlar harakati grafigi temir yo’l transporti xodimlari uchun shubhasiz qonun bo’lib, uni bajarish temir yo’llar ishining eng muhim sifat ko’rsatkichlaridan biri hisoblanadi.   Poezdlar harakati grafigiga rioya qilish va uning buzilishini oldini olish poezdlar harakatini tashkil etish bilan bog’liq bo’lgan har bir xodim uchun asosiy vazifa bo’lishi kerak.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Холмухаммедов И. П.</dc:creator>
  <cp:lastModifiedBy>Холмухаммедов И. П.</cp:lastModifiedBy>
  <cp:revision>19</cp:revision>
  <dcterms:created xsi:type="dcterms:W3CDTF">2022-01-21T07:26:34Z</dcterms:created>
  <dcterms:modified xsi:type="dcterms:W3CDTF">2022-01-21T11:11:09Z</dcterms:modified>
</cp:coreProperties>
</file>