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B63"/>
    <a:srgbClr val="3494BA"/>
    <a:srgbClr val="58B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A7CCB33-F49C-4667-B0D7-5BDC2658BA45}" type="datetimeFigureOut">
              <a:rPr lang="ru-RU" smtClean="0"/>
              <a:t>25.11.2022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20340B-C191-4194-9BA6-5CD0A4B049F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15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7CCB33-F49C-4667-B0D7-5BDC2658BA45}" type="datetimeFigureOut">
              <a:rPr lang="ru-RU" smtClean="0"/>
              <a:t>25.11.2022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32032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7CCB33-F49C-4667-B0D7-5BDC2658BA45}" type="datetimeFigureOut">
              <a:rPr lang="ru-RU" smtClean="0"/>
              <a:t>25.11.2022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98338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A7CCB33-F49C-4667-B0D7-5BDC2658BA45}" type="datetimeFigureOut">
              <a:rPr lang="ru-RU" smtClean="0"/>
              <a:t>25.11.2022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366327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A7CCB33-F49C-4667-B0D7-5BDC2658BA45}" type="datetimeFigureOut">
              <a:rPr lang="ru-RU" smtClean="0"/>
              <a:t>25.11.2022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20340B-C191-4194-9BA6-5CD0A4B049F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29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A7CCB33-F49C-4667-B0D7-5BDC2658BA45}" type="datetimeFigureOut">
              <a:rPr lang="ru-RU" smtClean="0"/>
              <a:t>25.11.2022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136971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A7CCB33-F49C-4667-B0D7-5BDC2658BA45}" type="datetimeFigureOut">
              <a:rPr lang="ru-RU" smtClean="0"/>
              <a:t>25.11.2022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374845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A7CCB33-F49C-4667-B0D7-5BDC2658BA45}" type="datetimeFigureOut">
              <a:rPr lang="ru-RU" smtClean="0"/>
              <a:t>25.11.2022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209527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7CCB33-F49C-4667-B0D7-5BDC2658BA45}" type="datetimeFigureOut">
              <a:rPr lang="ru-RU" smtClean="0"/>
              <a:t>25.11.2022</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351369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7CCB33-F49C-4667-B0D7-5BDC2658BA45}" type="datetimeFigureOut">
              <a:rPr lang="ru-RU" smtClean="0"/>
              <a:t>25.11.2022</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20340B-C191-4194-9BA6-5CD0A4B049FD}" type="slidenum">
              <a:rPr lang="ru-RU" smtClean="0"/>
              <a:t>‹#›</a:t>
            </a:fld>
            <a:endParaRPr lang="ru-RU"/>
          </a:p>
        </p:txBody>
      </p:sp>
    </p:spTree>
    <p:extLst>
      <p:ext uri="{BB962C8B-B14F-4D97-AF65-F5344CB8AC3E}">
        <p14:creationId xmlns:p14="http://schemas.microsoft.com/office/powerpoint/2010/main" val="4237010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A7CCB33-F49C-4667-B0D7-5BDC2658BA45}" type="datetimeFigureOut">
              <a:rPr lang="ru-RU" smtClean="0"/>
              <a:t>25.11.2022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20340B-C191-4194-9BA6-5CD0A4B049FD}" type="slidenum">
              <a:rPr lang="ru-RU" smtClean="0"/>
              <a:t>‹#›</a:t>
            </a:fld>
            <a:endParaRPr lang="ru-RU"/>
          </a:p>
        </p:txBody>
      </p:sp>
    </p:spTree>
    <p:extLst>
      <p:ext uri="{BB962C8B-B14F-4D97-AF65-F5344CB8AC3E}">
        <p14:creationId xmlns:p14="http://schemas.microsoft.com/office/powerpoint/2010/main" val="60811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7CCB33-F49C-4667-B0D7-5BDC2658BA45}" type="datetimeFigureOut">
              <a:rPr lang="ru-RU" smtClean="0"/>
              <a:t>25.11.2022</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20340B-C191-4194-9BA6-5CD0A4B049FD}"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2704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62000" y="3188715"/>
            <a:ext cx="10515600" cy="11504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b="1" dirty="0" smtClean="0">
                <a:solidFill>
                  <a:srgbClr val="3A5B63"/>
                </a:solidFill>
                <a:effectLst>
                  <a:outerShdw blurRad="38100" dist="38100" dir="2700000" algn="tl">
                    <a:srgbClr val="000000">
                      <a:alpha val="43137"/>
                    </a:srgbClr>
                  </a:outerShdw>
                </a:effectLst>
              </a:rPr>
              <a:t>ЎЗБЕКИСТОН РЕСПУБЛИКАСИ ВАЗИРЛАР МАҲКАМАСИНИНГ</a:t>
            </a:r>
            <a:br>
              <a:rPr lang="ru-RU" sz="2000" b="1" dirty="0" smtClean="0">
                <a:solidFill>
                  <a:srgbClr val="3A5B63"/>
                </a:solidFill>
                <a:effectLst>
                  <a:outerShdw blurRad="38100" dist="38100" dir="2700000" algn="tl">
                    <a:srgbClr val="000000">
                      <a:alpha val="43137"/>
                    </a:srgbClr>
                  </a:outerShdw>
                </a:effectLst>
              </a:rPr>
            </a:br>
            <a:r>
              <a:rPr lang="ru-RU" sz="2000" b="1" dirty="0" smtClean="0">
                <a:solidFill>
                  <a:srgbClr val="3A5B63"/>
                </a:solidFill>
                <a:effectLst>
                  <a:outerShdw blurRad="38100" dist="38100" dir="2700000" algn="tl">
                    <a:srgbClr val="000000">
                      <a:alpha val="43137"/>
                    </a:srgbClr>
                  </a:outerShdw>
                </a:effectLst>
              </a:rPr>
              <a:t>ҚАРОРИ</a:t>
            </a:r>
            <a:br>
              <a:rPr lang="ru-RU" sz="2000" b="1" dirty="0" smtClean="0">
                <a:solidFill>
                  <a:srgbClr val="3A5B63"/>
                </a:solidFill>
                <a:effectLst>
                  <a:outerShdw blurRad="38100" dist="38100" dir="2700000" algn="tl">
                    <a:srgbClr val="000000">
                      <a:alpha val="43137"/>
                    </a:srgbClr>
                  </a:outerShdw>
                </a:effectLst>
              </a:rPr>
            </a:br>
            <a:r>
              <a:rPr lang="ru-RU" sz="2000" b="1" dirty="0" smtClean="0">
                <a:solidFill>
                  <a:srgbClr val="3A5B63"/>
                </a:solidFill>
                <a:effectLst>
                  <a:outerShdw blurRad="38100" dist="38100" dir="2700000" algn="tl">
                    <a:srgbClr val="000000">
                      <a:alpha val="43137"/>
                    </a:srgbClr>
                  </a:outerShdw>
                </a:effectLst>
              </a:rPr>
              <a:t>ФОЙДАЛАНИШГА ТОПШИРИЛАДИГАН ҲАРАКАТДАГИ ТЕМИР ЙЎЛ ТАРКИБИ ХАВФСИЗЛИГИ ТЎҒРИСИДАГИ УМУМИЙ ТЕХНИК РЕГЛАМЕНТНИ ТАСДИҚЛАШ ҲАҚИДА</a:t>
            </a:r>
            <a:endParaRPr lang="ru-RU" sz="2000" b="1" dirty="0">
              <a:solidFill>
                <a:srgbClr val="3A5B63"/>
              </a:solidFill>
              <a:effectLst>
                <a:outerShdw blurRad="38100" dist="38100" dir="2700000" algn="tl">
                  <a:srgbClr val="000000">
                    <a:alpha val="43137"/>
                  </a:srgbClr>
                </a:outerShdw>
              </a:effectLst>
            </a:endParaRPr>
          </a:p>
        </p:txBody>
      </p:sp>
      <p:pic>
        <p:nvPicPr>
          <p:cNvPr id="5"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605" y="229116"/>
            <a:ext cx="1156390" cy="1164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3824" y="1459898"/>
            <a:ext cx="9533467" cy="1200329"/>
          </a:xfrm>
          <a:prstGeom prst="rect">
            <a:avLst/>
          </a:prstGeom>
          <a:noFill/>
        </p:spPr>
        <p:txBody>
          <a:bodyPr wrap="square" rtlCol="0">
            <a:spAutoFit/>
          </a:bodyPr>
          <a:lstStyle/>
          <a:p>
            <a:pPr algn="ctr"/>
            <a:r>
              <a:rPr lang="uz-Cyrl-UZ" sz="1600" b="1" dirty="0">
                <a:solidFill>
                  <a:schemeClr val="accent5">
                    <a:lumMod val="50000"/>
                  </a:schemeClr>
                </a:solidFill>
              </a:rPr>
              <a:t>Ўзбекистон Республикаси </a:t>
            </a:r>
            <a:r>
              <a:rPr lang="uz-Cyrl-UZ" sz="1600" b="1" dirty="0" smtClean="0">
                <a:solidFill>
                  <a:schemeClr val="accent5">
                    <a:lumMod val="50000"/>
                  </a:schemeClr>
                </a:solidFill>
              </a:rPr>
              <a:t>Транспорт вазирлиги ҳузуридаги </a:t>
            </a:r>
          </a:p>
          <a:p>
            <a:pPr algn="ctr"/>
            <a:r>
              <a:rPr lang="uz-Cyrl-UZ" sz="1600" b="1" dirty="0" smtClean="0">
                <a:solidFill>
                  <a:schemeClr val="accent5">
                    <a:lumMod val="50000"/>
                  </a:schemeClr>
                </a:solidFill>
              </a:rPr>
              <a:t>Темир </a:t>
            </a:r>
            <a:r>
              <a:rPr lang="uz-Cyrl-UZ" sz="1600" b="1" dirty="0">
                <a:solidFill>
                  <a:schemeClr val="accent5">
                    <a:lumMod val="50000"/>
                  </a:schemeClr>
                </a:solidFill>
              </a:rPr>
              <a:t>йўлларда </a:t>
            </a:r>
            <a:r>
              <a:rPr lang="uz-Cyrl-UZ" sz="1600" b="1" dirty="0" smtClean="0">
                <a:solidFill>
                  <a:schemeClr val="accent5">
                    <a:lumMod val="50000"/>
                  </a:schemeClr>
                </a:solidFill>
              </a:rPr>
              <a:t>юк </a:t>
            </a:r>
            <a:r>
              <a:rPr lang="uz-Cyrl-UZ" sz="1600" b="1" dirty="0">
                <a:solidFill>
                  <a:schemeClr val="accent5">
                    <a:lumMod val="50000"/>
                  </a:schemeClr>
                </a:solidFill>
              </a:rPr>
              <a:t>ва </a:t>
            </a:r>
            <a:r>
              <a:rPr lang="uz-Cyrl-UZ" sz="1600" b="1" dirty="0" smtClean="0">
                <a:solidFill>
                  <a:schemeClr val="accent5">
                    <a:lumMod val="50000"/>
                  </a:schemeClr>
                </a:solidFill>
              </a:rPr>
              <a:t>йўловчилар ташиш </a:t>
            </a:r>
          </a:p>
          <a:p>
            <a:pPr algn="ctr"/>
            <a:r>
              <a:rPr lang="uz-Cyrl-UZ" sz="1600" b="1" dirty="0" smtClean="0">
                <a:solidFill>
                  <a:schemeClr val="accent5">
                    <a:lumMod val="50000"/>
                  </a:schemeClr>
                </a:solidFill>
              </a:rPr>
              <a:t>хавфсизлигини </a:t>
            </a:r>
            <a:r>
              <a:rPr lang="uz-Cyrl-UZ" sz="1600" b="1" dirty="0">
                <a:solidFill>
                  <a:schemeClr val="accent5">
                    <a:lumMod val="50000"/>
                  </a:schemeClr>
                </a:solidFill>
              </a:rPr>
              <a:t>назорат қилиш </a:t>
            </a:r>
            <a:r>
              <a:rPr lang="uz-Cyrl-UZ" sz="1600" b="1" dirty="0" smtClean="0">
                <a:solidFill>
                  <a:schemeClr val="accent5">
                    <a:lumMod val="50000"/>
                  </a:schemeClr>
                </a:solidFill>
              </a:rPr>
              <a:t>инспекцияси</a:t>
            </a:r>
          </a:p>
          <a:p>
            <a:pPr algn="ctr">
              <a:lnSpc>
                <a:spcPct val="150000"/>
              </a:lnSpc>
            </a:pPr>
            <a:r>
              <a:rPr lang="uz-Cyrl-UZ" sz="1600" b="1" dirty="0" smtClean="0">
                <a:solidFill>
                  <a:schemeClr val="accent5">
                    <a:lumMod val="50000"/>
                  </a:schemeClr>
                </a:solidFill>
              </a:rPr>
              <a:t>“ЎЗТЕМИРЙЎЛНАЗОРАТ”</a:t>
            </a:r>
            <a:endParaRPr lang="ru-RU" sz="1600" b="1" dirty="0">
              <a:solidFill>
                <a:schemeClr val="accent5">
                  <a:lumMod val="50000"/>
                </a:schemeClr>
              </a:solidFill>
            </a:endParaRPr>
          </a:p>
        </p:txBody>
      </p:sp>
      <p:sp>
        <p:nvSpPr>
          <p:cNvPr id="7" name="TextBox 6"/>
          <p:cNvSpPr txBox="1"/>
          <p:nvPr/>
        </p:nvSpPr>
        <p:spPr>
          <a:xfrm>
            <a:off x="5040814" y="6488668"/>
            <a:ext cx="1957972" cy="369332"/>
          </a:xfrm>
          <a:prstGeom prst="rect">
            <a:avLst/>
          </a:prstGeom>
          <a:noFill/>
        </p:spPr>
        <p:txBody>
          <a:bodyPr wrap="none" rtlCol="0">
            <a:spAutoFit/>
          </a:bodyPr>
          <a:lstStyle/>
          <a:p>
            <a:r>
              <a:rPr lang="uz-Cyrl-UZ" dirty="0" smtClean="0">
                <a:solidFill>
                  <a:schemeClr val="bg1"/>
                </a:solidFill>
              </a:rPr>
              <a:t>Тошкент-202</a:t>
            </a:r>
            <a:r>
              <a:rPr lang="en-US" dirty="0" smtClean="0">
                <a:solidFill>
                  <a:schemeClr val="bg1"/>
                </a:solidFill>
              </a:rPr>
              <a:t>2</a:t>
            </a:r>
            <a:r>
              <a:rPr lang="uz-Cyrl-UZ" dirty="0" smtClean="0">
                <a:solidFill>
                  <a:schemeClr val="bg1"/>
                </a:solidFill>
              </a:rPr>
              <a:t> йил</a:t>
            </a:r>
            <a:endParaRPr lang="ru-RU" dirty="0">
              <a:solidFill>
                <a:schemeClr val="bg1"/>
              </a:solidFill>
            </a:endParaRPr>
          </a:p>
        </p:txBody>
      </p:sp>
    </p:spTree>
    <p:extLst>
      <p:ext uri="{BB962C8B-B14F-4D97-AF65-F5344CB8AC3E}">
        <p14:creationId xmlns:p14="http://schemas.microsoft.com/office/powerpoint/2010/main" val="285909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1263" y="1825625"/>
            <a:ext cx="5515275" cy="4351337"/>
          </a:xfrm>
        </p:spPr>
      </p:pic>
      <p:sp>
        <p:nvSpPr>
          <p:cNvPr id="5" name="Объект 3"/>
          <p:cNvSpPr txBox="1">
            <a:spLocks/>
          </p:cNvSpPr>
          <p:nvPr/>
        </p:nvSpPr>
        <p:spPr>
          <a:xfrm>
            <a:off x="5996538" y="1825625"/>
            <a:ext cx="5704114" cy="435133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marL="0" indent="0" algn="just">
              <a:buFont typeface="Calibri" panose="020F0502020204030204" pitchFamily="34" charset="0"/>
              <a:buNone/>
            </a:pPr>
            <a:r>
              <a:rPr lang="uz-Cyrl-UZ" dirty="0" smtClean="0">
                <a:ln w="0"/>
                <a:solidFill>
                  <a:srgbClr val="002060"/>
                </a:solidFill>
                <a:effectLst>
                  <a:outerShdw blurRad="38100" dist="19050" dir="2700000" algn="tl" rotWithShape="0">
                    <a:schemeClr val="dk1">
                      <a:alpha val="40000"/>
                    </a:schemeClr>
                  </a:outerShdw>
                </a:effectLst>
              </a:rPr>
              <a:t>Ўзбекистон Республикаси Вазирлар Маҳкамасининг “Фойдаланишга топшириладиган ҳаракатдаги темир йўл таркиби хавфсизлиги тўғрисидаги умумий техник регламентни тасдиқлаш ҳақида”ги қарори “Техник жиҳатдан тартибга солиш тўғрисида”ги Ўзбекистон Республикаси Қонуни ва Ўзбекистон Республикаси Президентининг “Техник жиҳатдан тартибга солиш, стандартлаштириш, сертификатлаштириш ва метрология тизимларини янада ривожлантириш чора-тадбирлари тўғрисида” 2018 йил 12 декабрдаги ПҚ-4059-сон қарорига мувофиқ “Ўзтемирйўлназорат” инспекцияси томонидан ишлаб чиқилган.</a:t>
            </a:r>
            <a:endParaRPr lang="ru-RU" dirty="0">
              <a:ln w="0"/>
              <a:solidFill>
                <a:srgbClr val="002060"/>
              </a:solidFill>
              <a:effectLst>
                <a:outerShdw blurRad="38100" dist="19050" dir="2700000" algn="tl" rotWithShape="0">
                  <a:schemeClr val="dk1">
                    <a:alpha val="40000"/>
                  </a:schemeClr>
                </a:outerShdw>
              </a:effectLst>
            </a:endParaRPr>
          </a:p>
        </p:txBody>
      </p:sp>
      <p:sp>
        <p:nvSpPr>
          <p:cNvPr id="6" name="Заголовок 1"/>
          <p:cNvSpPr txBox="1">
            <a:spLocks/>
          </p:cNvSpPr>
          <p:nvPr/>
        </p:nvSpPr>
        <p:spPr>
          <a:xfrm>
            <a:off x="838200" y="338667"/>
            <a:ext cx="10515600" cy="1236132"/>
          </a:xfrm>
          <a:prstGeom prst="rect">
            <a:avLst/>
          </a:prstGeom>
          <a:solidFill>
            <a:srgbClr val="58B6C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b="1" dirty="0" smtClean="0">
                <a:solidFill>
                  <a:schemeClr val="bg1">
                    <a:lumMod val="95000"/>
                  </a:schemeClr>
                </a:solidFill>
                <a:effectLst>
                  <a:outerShdw blurRad="38100" dist="38100" dir="2700000" algn="tl">
                    <a:srgbClr val="000000">
                      <a:alpha val="43137"/>
                    </a:srgbClr>
                  </a:outerShdw>
                </a:effectLst>
              </a:rPr>
              <a:t>ЎЗБЕКИСТОН РЕСПУБЛИКАСИ ВАЗИРЛАР МАҲКАМАСИНИНГ</a:t>
            </a:r>
            <a:br>
              <a:rPr lang="ru-RU" sz="2000" b="1" dirty="0" smtClean="0">
                <a:solidFill>
                  <a:schemeClr val="bg1">
                    <a:lumMod val="95000"/>
                  </a:schemeClr>
                </a:solidFill>
                <a:effectLst>
                  <a:outerShdw blurRad="38100" dist="38100" dir="2700000" algn="tl">
                    <a:srgbClr val="000000">
                      <a:alpha val="43137"/>
                    </a:srgbClr>
                  </a:outerShdw>
                </a:effectLst>
              </a:rPr>
            </a:br>
            <a:r>
              <a:rPr lang="ru-RU" sz="2000" b="1" dirty="0" smtClean="0">
                <a:solidFill>
                  <a:schemeClr val="bg1">
                    <a:lumMod val="95000"/>
                  </a:schemeClr>
                </a:solidFill>
                <a:effectLst>
                  <a:outerShdw blurRad="38100" dist="38100" dir="2700000" algn="tl">
                    <a:srgbClr val="000000">
                      <a:alpha val="43137"/>
                    </a:srgbClr>
                  </a:outerShdw>
                </a:effectLst>
              </a:rPr>
              <a:t>ҚАРОРИ</a:t>
            </a:r>
            <a:br>
              <a:rPr lang="ru-RU" sz="2000" b="1" dirty="0" smtClean="0">
                <a:solidFill>
                  <a:schemeClr val="bg1">
                    <a:lumMod val="95000"/>
                  </a:schemeClr>
                </a:solidFill>
                <a:effectLst>
                  <a:outerShdw blurRad="38100" dist="38100" dir="2700000" algn="tl">
                    <a:srgbClr val="000000">
                      <a:alpha val="43137"/>
                    </a:srgbClr>
                  </a:outerShdw>
                </a:effectLst>
              </a:rPr>
            </a:br>
            <a:r>
              <a:rPr lang="ru-RU" sz="2000" b="1" dirty="0" smtClean="0">
                <a:solidFill>
                  <a:schemeClr val="bg1">
                    <a:lumMod val="95000"/>
                  </a:schemeClr>
                </a:solidFill>
                <a:effectLst>
                  <a:outerShdw blurRad="38100" dist="38100" dir="2700000" algn="tl">
                    <a:srgbClr val="000000">
                      <a:alpha val="43137"/>
                    </a:srgbClr>
                  </a:outerShdw>
                </a:effectLst>
              </a:rPr>
              <a:t>ФОЙДАЛАНИШГА ТОПШИРИЛАДИГАН ҲАРАКАТДАГИ ТЕМИР ЙЎЛ ТАРКИБИ ХАВФСИЗЛИГИ ТЎҒРИСИДАГИ УМУМИЙ ТЕХНИК РЕГЛАМЕНТНИ ТАСДИҚЛАШ ҲАҚИДА</a:t>
            </a:r>
            <a:endParaRPr lang="ru-RU" sz="2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753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3213" y="1875539"/>
            <a:ext cx="3060000" cy="163138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3" y="3835399"/>
            <a:ext cx="3122345" cy="228803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818" y="1875539"/>
            <a:ext cx="2554570" cy="1756661"/>
          </a:xfrm>
          <a:prstGeom prst="rect">
            <a:avLst/>
          </a:prstGeom>
        </p:spPr>
      </p:pic>
      <p:pic>
        <p:nvPicPr>
          <p:cNvPr id="7" name="Рисунок 6"/>
          <p:cNvPicPr>
            <a:picLocks noChangeAspect="1"/>
          </p:cNvPicPr>
          <p:nvPr/>
        </p:nvPicPr>
        <p:blipFill rotWithShape="1">
          <a:blip r:embed="rId5">
            <a:extLst>
              <a:ext uri="{28A0092B-C50C-407E-A947-70E740481C1C}">
                <a14:useLocalDpi xmlns:a14="http://schemas.microsoft.com/office/drawing/2010/main" val="0"/>
              </a:ext>
            </a:extLst>
          </a:blip>
          <a:srcRect b="5459"/>
          <a:stretch/>
        </p:blipFill>
        <p:spPr>
          <a:xfrm>
            <a:off x="3485818" y="3835399"/>
            <a:ext cx="2659481" cy="2341563"/>
          </a:xfrm>
          <a:prstGeom prst="rect">
            <a:avLst/>
          </a:prstGeom>
        </p:spPr>
      </p:pic>
      <p:sp>
        <p:nvSpPr>
          <p:cNvPr id="9" name="Объект 3"/>
          <p:cNvSpPr txBox="1">
            <a:spLocks/>
          </p:cNvSpPr>
          <p:nvPr/>
        </p:nvSpPr>
        <p:spPr>
          <a:xfrm>
            <a:off x="6172200" y="1825625"/>
            <a:ext cx="5181600" cy="356764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r>
              <a:rPr lang="ru-RU" dirty="0" err="1"/>
              <a:t>Ўзбекистон</a:t>
            </a:r>
            <a:r>
              <a:rPr lang="ru-RU" dirty="0"/>
              <a:t> </a:t>
            </a:r>
            <a:r>
              <a:rPr lang="ru-RU" dirty="0" err="1"/>
              <a:t>Республикаси</a:t>
            </a:r>
            <a:r>
              <a:rPr lang="ru-RU" dirty="0"/>
              <a:t> </a:t>
            </a:r>
            <a:r>
              <a:rPr lang="ru-RU" dirty="0" err="1"/>
              <a:t>ҳудудида</a:t>
            </a:r>
            <a:r>
              <a:rPr lang="ru-RU" dirty="0"/>
              <a:t> </a:t>
            </a:r>
            <a:r>
              <a:rPr lang="ru-RU" dirty="0" err="1"/>
              <a:t>умумий</a:t>
            </a:r>
            <a:r>
              <a:rPr lang="ru-RU" dirty="0"/>
              <a:t> </a:t>
            </a:r>
            <a:r>
              <a:rPr lang="ru-RU" dirty="0" err="1"/>
              <a:t>фойдаланишдаги</a:t>
            </a:r>
            <a:r>
              <a:rPr lang="ru-RU" dirty="0"/>
              <a:t> </a:t>
            </a:r>
            <a:r>
              <a:rPr lang="ru-RU" dirty="0" err="1"/>
              <a:t>темир</a:t>
            </a:r>
            <a:r>
              <a:rPr lang="ru-RU" dirty="0"/>
              <a:t> </a:t>
            </a:r>
            <a:r>
              <a:rPr lang="ru-RU" dirty="0" err="1"/>
              <a:t>йўллар</a:t>
            </a:r>
            <a:r>
              <a:rPr lang="ru-RU" dirty="0"/>
              <a:t> </a:t>
            </a:r>
            <a:r>
              <a:rPr lang="ru-RU" dirty="0" err="1"/>
              <a:t>ва</a:t>
            </a:r>
            <a:r>
              <a:rPr lang="ru-RU" dirty="0"/>
              <a:t> </a:t>
            </a:r>
            <a:r>
              <a:rPr lang="ru-RU" dirty="0" err="1"/>
              <a:t>идораларга</a:t>
            </a:r>
            <a:r>
              <a:rPr lang="ru-RU" dirty="0"/>
              <a:t> </a:t>
            </a:r>
            <a:r>
              <a:rPr lang="ru-RU" dirty="0" err="1"/>
              <a:t>қарашли</a:t>
            </a:r>
            <a:r>
              <a:rPr lang="ru-RU" dirty="0"/>
              <a:t> </a:t>
            </a:r>
            <a:r>
              <a:rPr lang="ru-RU" dirty="0" err="1"/>
              <a:t>темир</a:t>
            </a:r>
            <a:r>
              <a:rPr lang="ru-RU" dirty="0"/>
              <a:t> </a:t>
            </a:r>
            <a:r>
              <a:rPr lang="ru-RU" dirty="0" err="1"/>
              <a:t>йўл</a:t>
            </a:r>
            <a:r>
              <a:rPr lang="ru-RU" dirty="0"/>
              <a:t> </a:t>
            </a:r>
            <a:r>
              <a:rPr lang="ru-RU" dirty="0" err="1"/>
              <a:t>шохобча</a:t>
            </a:r>
            <a:r>
              <a:rPr lang="ru-RU" dirty="0"/>
              <a:t> </a:t>
            </a:r>
            <a:r>
              <a:rPr lang="ru-RU" dirty="0" err="1"/>
              <a:t>йўлларида</a:t>
            </a:r>
            <a:r>
              <a:rPr lang="ru-RU" dirty="0"/>
              <a:t> </a:t>
            </a:r>
            <a:r>
              <a:rPr lang="ru-RU" dirty="0" err="1"/>
              <a:t>фойдаланиш</a:t>
            </a:r>
            <a:r>
              <a:rPr lang="ru-RU" dirty="0"/>
              <a:t> </a:t>
            </a:r>
            <a:r>
              <a:rPr lang="ru-RU" dirty="0" err="1"/>
              <a:t>учун</a:t>
            </a:r>
            <a:r>
              <a:rPr lang="ru-RU" dirty="0"/>
              <a:t> </a:t>
            </a:r>
            <a:r>
              <a:rPr lang="ru-RU" dirty="0" err="1"/>
              <a:t>топшириладиган</a:t>
            </a:r>
            <a:r>
              <a:rPr lang="ru-RU" dirty="0"/>
              <a:t> </a:t>
            </a:r>
            <a:r>
              <a:rPr lang="ru-RU" dirty="0" err="1"/>
              <a:t>янги</a:t>
            </a:r>
            <a:r>
              <a:rPr lang="ru-RU" dirty="0"/>
              <a:t> </a:t>
            </a:r>
            <a:r>
              <a:rPr lang="ru-RU" dirty="0" err="1"/>
              <a:t>ишлаб</a:t>
            </a:r>
            <a:r>
              <a:rPr lang="ru-RU" dirty="0"/>
              <a:t> </a:t>
            </a:r>
            <a:r>
              <a:rPr lang="ru-RU" dirty="0" err="1"/>
              <a:t>чиқарилувчи</a:t>
            </a:r>
            <a:r>
              <a:rPr lang="ru-RU" dirty="0"/>
              <a:t> (модернизация </a:t>
            </a:r>
            <a:r>
              <a:rPr lang="ru-RU" dirty="0" err="1"/>
              <a:t>қилинувчи</a:t>
            </a:r>
            <a:r>
              <a:rPr lang="ru-RU" dirty="0"/>
              <a:t>) </a:t>
            </a:r>
            <a:r>
              <a:rPr lang="ru-RU" dirty="0" err="1"/>
              <a:t>ва</a:t>
            </a:r>
            <a:r>
              <a:rPr lang="ru-RU" dirty="0"/>
              <a:t> </a:t>
            </a:r>
            <a:r>
              <a:rPr lang="ru-RU" dirty="0" err="1"/>
              <a:t>тайёрланувчи</a:t>
            </a:r>
            <a:r>
              <a:rPr lang="ru-RU" dirty="0"/>
              <a:t> </a:t>
            </a:r>
            <a:r>
              <a:rPr lang="ru-RU" dirty="0" err="1"/>
              <a:t>ҳаракатдаги</a:t>
            </a:r>
            <a:r>
              <a:rPr lang="ru-RU" dirty="0"/>
              <a:t> </a:t>
            </a:r>
            <a:r>
              <a:rPr lang="ru-RU" dirty="0" err="1"/>
              <a:t>темир</a:t>
            </a:r>
            <a:r>
              <a:rPr lang="ru-RU" dirty="0"/>
              <a:t> </a:t>
            </a:r>
            <a:r>
              <a:rPr lang="ru-RU" dirty="0" err="1"/>
              <a:t>йўл</a:t>
            </a:r>
            <a:r>
              <a:rPr lang="ru-RU" dirty="0"/>
              <a:t> </a:t>
            </a:r>
            <a:r>
              <a:rPr lang="ru-RU" dirty="0" err="1"/>
              <a:t>таркиби</a:t>
            </a:r>
            <a:r>
              <a:rPr lang="ru-RU" dirty="0"/>
              <a:t> (</a:t>
            </a:r>
            <a:r>
              <a:rPr lang="ru-RU" dirty="0" err="1"/>
              <a:t>локомотивлвр</a:t>
            </a:r>
            <a:r>
              <a:rPr lang="ru-RU" dirty="0"/>
              <a:t>, </a:t>
            </a:r>
            <a:r>
              <a:rPr lang="ru-RU" dirty="0" err="1"/>
              <a:t>моторвагонли</a:t>
            </a:r>
            <a:r>
              <a:rPr lang="ru-RU" dirty="0"/>
              <a:t> </a:t>
            </a:r>
            <a:r>
              <a:rPr lang="ru-RU" dirty="0" err="1"/>
              <a:t>ҳаракатдаги</a:t>
            </a:r>
            <a:r>
              <a:rPr lang="ru-RU" dirty="0"/>
              <a:t> </a:t>
            </a:r>
            <a:r>
              <a:rPr lang="ru-RU" dirty="0" err="1"/>
              <a:t>таркиб</a:t>
            </a:r>
            <a:r>
              <a:rPr lang="ru-RU" dirty="0"/>
              <a:t>, </a:t>
            </a:r>
            <a:r>
              <a:rPr lang="ru-RU" dirty="0" err="1"/>
              <a:t>юк</a:t>
            </a:r>
            <a:r>
              <a:rPr lang="ru-RU" dirty="0"/>
              <a:t> </a:t>
            </a:r>
            <a:r>
              <a:rPr lang="ru-RU" dirty="0" err="1"/>
              <a:t>ва</a:t>
            </a:r>
            <a:r>
              <a:rPr lang="ru-RU" dirty="0"/>
              <a:t> </a:t>
            </a:r>
            <a:r>
              <a:rPr lang="ru-RU" dirty="0" err="1"/>
              <a:t>йўловчи</a:t>
            </a:r>
            <a:r>
              <a:rPr lang="ru-RU" dirty="0"/>
              <a:t> </a:t>
            </a:r>
            <a:r>
              <a:rPr lang="ru-RU" dirty="0" err="1"/>
              <a:t>вагонлар</a:t>
            </a:r>
            <a:r>
              <a:rPr lang="ru-RU" dirty="0"/>
              <a:t>, </a:t>
            </a:r>
            <a:r>
              <a:rPr lang="ru-RU" dirty="0" err="1"/>
              <a:t>махсус</a:t>
            </a:r>
            <a:r>
              <a:rPr lang="ru-RU" dirty="0"/>
              <a:t> </a:t>
            </a:r>
            <a:r>
              <a:rPr lang="ru-RU" dirty="0" err="1"/>
              <a:t>ҳаракатдаги</a:t>
            </a:r>
            <a:r>
              <a:rPr lang="ru-RU" dirty="0"/>
              <a:t> </a:t>
            </a:r>
            <a:r>
              <a:rPr lang="ru-RU" dirty="0" err="1"/>
              <a:t>темир</a:t>
            </a:r>
            <a:r>
              <a:rPr lang="ru-RU" dirty="0"/>
              <a:t> </a:t>
            </a:r>
            <a:r>
              <a:rPr lang="ru-RU" dirty="0" err="1"/>
              <a:t>йўл</a:t>
            </a:r>
            <a:r>
              <a:rPr lang="ru-RU" dirty="0"/>
              <a:t> </a:t>
            </a:r>
            <a:r>
              <a:rPr lang="ru-RU" dirty="0" err="1"/>
              <a:t>таркиби</a:t>
            </a:r>
            <a:r>
              <a:rPr lang="ru-RU" dirty="0"/>
              <a:t>) </a:t>
            </a:r>
            <a:r>
              <a:rPr lang="ru-RU" dirty="0" err="1"/>
              <a:t>ва</a:t>
            </a:r>
            <a:r>
              <a:rPr lang="ru-RU" dirty="0"/>
              <a:t> </a:t>
            </a:r>
            <a:r>
              <a:rPr lang="ru-RU" dirty="0" err="1"/>
              <a:t>унинг</a:t>
            </a:r>
            <a:r>
              <a:rPr lang="ru-RU" dirty="0"/>
              <a:t> </a:t>
            </a:r>
            <a:r>
              <a:rPr lang="ru-RU" dirty="0" err="1"/>
              <a:t>таркибий</a:t>
            </a:r>
            <a:r>
              <a:rPr lang="ru-RU" dirty="0"/>
              <a:t> </a:t>
            </a:r>
            <a:r>
              <a:rPr lang="ru-RU" dirty="0" err="1"/>
              <a:t>қисмлари</a:t>
            </a:r>
            <a:r>
              <a:rPr lang="ru-RU" dirty="0"/>
              <a:t> </a:t>
            </a:r>
            <a:r>
              <a:rPr lang="ru-RU" dirty="0" err="1"/>
              <a:t>мазкур</a:t>
            </a:r>
            <a:r>
              <a:rPr lang="ru-RU" dirty="0"/>
              <a:t> </a:t>
            </a:r>
            <a:r>
              <a:rPr lang="ru-RU" dirty="0" err="1"/>
              <a:t>умумий</a:t>
            </a:r>
            <a:r>
              <a:rPr lang="ru-RU" dirty="0"/>
              <a:t> техник </a:t>
            </a:r>
            <a:r>
              <a:rPr lang="ru-RU" dirty="0" err="1"/>
              <a:t>регламентнинг</a:t>
            </a:r>
            <a:r>
              <a:rPr lang="ru-RU" dirty="0"/>
              <a:t> </a:t>
            </a:r>
            <a:r>
              <a:rPr lang="ru-RU" dirty="0" err="1"/>
              <a:t>объектлари</a:t>
            </a:r>
            <a:r>
              <a:rPr lang="ru-RU" dirty="0"/>
              <a:t> </a:t>
            </a:r>
            <a:r>
              <a:rPr lang="ru-RU" dirty="0" err="1"/>
              <a:t>ҳисобланади</a:t>
            </a:r>
            <a:r>
              <a:rPr lang="ru-RU" dirty="0"/>
              <a:t>. </a:t>
            </a:r>
          </a:p>
        </p:txBody>
      </p:sp>
      <p:sp>
        <p:nvSpPr>
          <p:cNvPr id="11" name="Заголовок 1"/>
          <p:cNvSpPr txBox="1">
            <a:spLocks/>
          </p:cNvSpPr>
          <p:nvPr/>
        </p:nvSpPr>
        <p:spPr>
          <a:xfrm>
            <a:off x="838200" y="338667"/>
            <a:ext cx="10515600" cy="1236132"/>
          </a:xfrm>
          <a:prstGeom prst="rect">
            <a:avLst/>
          </a:prstGeom>
          <a:solidFill>
            <a:srgbClr val="58B6C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chemeClr val="bg1">
                    <a:lumMod val="95000"/>
                  </a:schemeClr>
                </a:solidFill>
                <a:effectLst>
                  <a:outerShdw blurRad="38100" dist="38100" dir="2700000" algn="tl">
                    <a:srgbClr val="000000">
                      <a:alpha val="43137"/>
                    </a:srgbClr>
                  </a:outerShdw>
                </a:effectLst>
                <a:latin typeface="+mj-lt"/>
                <a:ea typeface="+mj-ea"/>
                <a:cs typeface="+mj-cs"/>
              </a:rPr>
              <a:t>УМУМИЙ ТЕХНИК РЕГЛАМЕНТ ОБЪЕКТИ</a:t>
            </a:r>
          </a:p>
          <a:p>
            <a:endParaRPr lang="ru-RU" sz="20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249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3"/>
          <p:cNvSpPr txBox="1">
            <a:spLocks/>
          </p:cNvSpPr>
          <p:nvPr/>
        </p:nvSpPr>
        <p:spPr>
          <a:xfrm>
            <a:off x="3344333" y="1825624"/>
            <a:ext cx="8009467" cy="401637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pPr>
              <a:lnSpc>
                <a:spcPct val="120000"/>
              </a:lnSpc>
            </a:pPr>
            <a:r>
              <a:rPr lang="ru-RU" sz="1400" b="1" dirty="0" err="1" smtClean="0"/>
              <a:t>Масалан</a:t>
            </a:r>
            <a:r>
              <a:rPr lang="ru-RU" sz="1400" b="1" dirty="0" smtClean="0"/>
              <a:t>, </a:t>
            </a:r>
            <a:r>
              <a:rPr lang="ru-RU" sz="1400" b="1" dirty="0" err="1" smtClean="0"/>
              <a:t>авариявий</a:t>
            </a:r>
            <a:r>
              <a:rPr lang="ru-RU" sz="1400" b="1" dirty="0" smtClean="0"/>
              <a:t> </a:t>
            </a:r>
            <a:r>
              <a:rPr lang="ru-RU" sz="1400" b="1" dirty="0" err="1" smtClean="0"/>
              <a:t>крэш-тизим</a:t>
            </a:r>
            <a:r>
              <a:rPr lang="ru-RU" sz="1400" b="1" dirty="0" smtClean="0"/>
              <a:t>, автоматик тормоз, </a:t>
            </a:r>
            <a:r>
              <a:rPr lang="ru-RU" sz="1400" b="1" dirty="0" err="1" smtClean="0"/>
              <a:t>белгиланган</a:t>
            </a:r>
            <a:r>
              <a:rPr lang="ru-RU" sz="1400" b="1" dirty="0" smtClean="0"/>
              <a:t> ресурс, </a:t>
            </a:r>
            <a:r>
              <a:rPr lang="ru-RU" sz="1400" b="1" dirty="0" err="1" smtClean="0"/>
              <a:t>белгиланган</a:t>
            </a:r>
            <a:r>
              <a:rPr lang="ru-RU" sz="1400" b="1" dirty="0" smtClean="0"/>
              <a:t> </a:t>
            </a:r>
            <a:r>
              <a:rPr lang="ru-RU" sz="1400" b="1" dirty="0" err="1" smtClean="0"/>
              <a:t>сақлаш</a:t>
            </a:r>
            <a:r>
              <a:rPr lang="ru-RU" sz="1400" b="1" dirty="0" smtClean="0"/>
              <a:t> </a:t>
            </a:r>
            <a:r>
              <a:rPr lang="ru-RU" sz="1400" b="1" dirty="0" err="1" smtClean="0"/>
              <a:t>муддати</a:t>
            </a:r>
            <a:r>
              <a:rPr lang="ru-RU" sz="1400" b="1" dirty="0" smtClean="0"/>
              <a:t>, </a:t>
            </a:r>
            <a:r>
              <a:rPr lang="ru-RU" sz="1400" b="1" dirty="0" err="1" smtClean="0"/>
              <a:t>идораларга</a:t>
            </a:r>
            <a:r>
              <a:rPr lang="ru-RU" sz="1400" b="1" dirty="0" smtClean="0"/>
              <a:t> </a:t>
            </a:r>
            <a:r>
              <a:rPr lang="ru-RU" sz="1400" b="1" dirty="0" err="1" smtClean="0"/>
              <a:t>қарашли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шохобча</a:t>
            </a:r>
            <a:r>
              <a:rPr lang="ru-RU" sz="1400" b="1" dirty="0" smtClean="0"/>
              <a:t> </a:t>
            </a:r>
            <a:r>
              <a:rPr lang="ru-RU" sz="1400" b="1" dirty="0" err="1" smtClean="0"/>
              <a:t>йўллари</a:t>
            </a:r>
            <a:r>
              <a:rPr lang="ru-RU" sz="1400" b="1" dirty="0" smtClean="0"/>
              <a:t>, </a:t>
            </a:r>
            <a:r>
              <a:rPr lang="ru-RU" sz="1400" b="1" dirty="0" err="1" smtClean="0"/>
              <a:t>изотермик</a:t>
            </a:r>
            <a:r>
              <a:rPr lang="ru-RU" sz="1400" b="1" dirty="0" smtClean="0"/>
              <a:t> </a:t>
            </a:r>
            <a:r>
              <a:rPr lang="ru-RU" sz="1400" b="1" dirty="0" err="1" smtClean="0"/>
              <a:t>вагонлар</a:t>
            </a:r>
            <a:r>
              <a:rPr lang="ru-RU" sz="1400" b="1" dirty="0" smtClean="0"/>
              <a:t>, </a:t>
            </a:r>
            <a:r>
              <a:rPr lang="ru-RU" sz="1400" b="1" dirty="0" err="1" smtClean="0"/>
              <a:t>йўл</a:t>
            </a:r>
            <a:r>
              <a:rPr lang="ru-RU" sz="1400" b="1" dirty="0" smtClean="0"/>
              <a:t> </a:t>
            </a:r>
            <a:r>
              <a:rPr lang="ru-RU" sz="1400" b="1" dirty="0" err="1" smtClean="0"/>
              <a:t>қўйилиши</a:t>
            </a:r>
            <a:r>
              <a:rPr lang="ru-RU" sz="1400" b="1" dirty="0" smtClean="0"/>
              <a:t> </a:t>
            </a:r>
            <a:r>
              <a:rPr lang="ru-RU" sz="1400" b="1" dirty="0" err="1" smtClean="0"/>
              <a:t>мумкин</a:t>
            </a:r>
            <a:r>
              <a:rPr lang="ru-RU" sz="1400" b="1" dirty="0" smtClean="0"/>
              <a:t> </a:t>
            </a:r>
            <a:r>
              <a:rPr lang="ru-RU" sz="1400" b="1" dirty="0" err="1" smtClean="0"/>
              <a:t>бўлган</a:t>
            </a:r>
            <a:r>
              <a:rPr lang="ru-RU" sz="1400" b="1" dirty="0" smtClean="0"/>
              <a:t> </a:t>
            </a:r>
            <a:r>
              <a:rPr lang="ru-RU" sz="1400" b="1" dirty="0" err="1" smtClean="0"/>
              <a:t>хавф</a:t>
            </a:r>
            <a:r>
              <a:rPr lang="ru-RU" sz="1400" b="1" dirty="0" smtClean="0"/>
              <a:t> </a:t>
            </a:r>
            <a:r>
              <a:rPr lang="ru-RU" sz="1400" b="1" dirty="0" err="1" smtClean="0"/>
              <a:t>даражаси</a:t>
            </a:r>
            <a:r>
              <a:rPr lang="ru-RU" sz="1400" b="1" dirty="0" smtClean="0"/>
              <a:t>, </a:t>
            </a:r>
            <a:r>
              <a:rPr lang="ru-RU" sz="1400" b="1" dirty="0" err="1" smtClean="0"/>
              <a:t>йўловчи</a:t>
            </a:r>
            <a:r>
              <a:rPr lang="ru-RU" sz="1400" b="1" dirty="0" smtClean="0"/>
              <a:t> </a:t>
            </a:r>
            <a:r>
              <a:rPr lang="ru-RU" sz="1400" b="1" dirty="0" err="1" smtClean="0"/>
              <a:t>вагонлари</a:t>
            </a:r>
            <a:r>
              <a:rPr lang="ru-RU" sz="1400" b="1" dirty="0" smtClean="0"/>
              <a:t>, </a:t>
            </a:r>
            <a:r>
              <a:rPr lang="ru-RU" sz="1400" b="1" dirty="0" err="1" smtClean="0"/>
              <a:t>конструкциявий</a:t>
            </a:r>
            <a:r>
              <a:rPr lang="ru-RU" sz="1400" b="1" dirty="0" smtClean="0"/>
              <a:t> </a:t>
            </a:r>
            <a:r>
              <a:rPr lang="ru-RU" sz="1400" b="1" dirty="0" err="1" smtClean="0"/>
              <a:t>тезлик</a:t>
            </a:r>
            <a:r>
              <a:rPr lang="ru-RU" sz="1400" b="1" dirty="0" smtClean="0"/>
              <a:t>, </a:t>
            </a:r>
            <a:r>
              <a:rPr lang="ru-RU" sz="1400" b="1" dirty="0" err="1" smtClean="0"/>
              <a:t>локомотивлар</a:t>
            </a:r>
            <a:r>
              <a:rPr lang="ru-RU" sz="1400" b="1" dirty="0" smtClean="0"/>
              <a:t>, локомотив автоматик </a:t>
            </a:r>
            <a:r>
              <a:rPr lang="ru-RU" sz="1400" b="1" dirty="0" err="1" smtClean="0"/>
              <a:t>сигнализацияси</a:t>
            </a:r>
            <a:r>
              <a:rPr lang="ru-RU" sz="1400" b="1" dirty="0" smtClean="0"/>
              <a:t>, </a:t>
            </a:r>
            <a:r>
              <a:rPr lang="ru-RU" sz="1400" b="1" dirty="0" err="1" smtClean="0"/>
              <a:t>магнитрельсли</a:t>
            </a:r>
            <a:r>
              <a:rPr lang="ru-RU" sz="1400" b="1" dirty="0" smtClean="0"/>
              <a:t> тормоз, машинист </a:t>
            </a:r>
            <a:r>
              <a:rPr lang="ru-RU" sz="1400" b="1" dirty="0" err="1" smtClean="0"/>
              <a:t>кабинаси</a:t>
            </a:r>
            <a:r>
              <a:rPr lang="ru-RU" sz="1400" b="1" dirty="0" smtClean="0"/>
              <a:t>, </a:t>
            </a:r>
            <a:r>
              <a:rPr lang="ru-RU" sz="1400" b="1" dirty="0" err="1" smtClean="0"/>
              <a:t>махсус</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моторвагонли</a:t>
            </a:r>
            <a:r>
              <a:rPr lang="ru-RU" sz="1400" b="1" dirty="0" smtClean="0"/>
              <a:t> </a:t>
            </a:r>
            <a:r>
              <a:rPr lang="ru-RU" sz="1400" b="1" dirty="0" err="1" smtClean="0"/>
              <a:t>ҳаракатдаги</a:t>
            </a:r>
            <a:r>
              <a:rPr lang="ru-RU" sz="1400" b="1" dirty="0" smtClean="0"/>
              <a:t> </a:t>
            </a:r>
            <a:r>
              <a:rPr lang="ru-RU" sz="1400" b="1" dirty="0" err="1" smtClean="0"/>
              <a:t>таркиб</a:t>
            </a:r>
            <a:r>
              <a:rPr lang="ru-RU" sz="1400" b="1" dirty="0" smtClean="0"/>
              <a:t>, пневматик тормоз, поезд, поезд </a:t>
            </a:r>
            <a:r>
              <a:rPr lang="ru-RU" sz="1400" b="1" dirty="0" err="1" smtClean="0"/>
              <a:t>тормозланиши</a:t>
            </a:r>
            <a:r>
              <a:rPr lang="ru-RU" sz="1400" b="1" dirty="0" smtClean="0"/>
              <a:t>, стоп-кран,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маҳсулоти</a:t>
            </a:r>
            <a:r>
              <a:rPr lang="ru-RU" sz="1400" b="1" dirty="0" smtClean="0"/>
              <a:t>, техник паспорт (формуляр), техник </a:t>
            </a:r>
            <a:r>
              <a:rPr lang="ru-RU" sz="1400" b="1" dirty="0" err="1" smtClean="0"/>
              <a:t>мослик</a:t>
            </a:r>
            <a:r>
              <a:rPr lang="ru-RU" sz="1400" b="1" dirty="0" smtClean="0"/>
              <a:t>, </a:t>
            </a:r>
            <a:r>
              <a:rPr lang="ru-RU" sz="1400" b="1" dirty="0" err="1" smtClean="0"/>
              <a:t>тормозлар</a:t>
            </a:r>
            <a:r>
              <a:rPr lang="ru-RU" sz="1400" b="1" dirty="0" smtClean="0"/>
              <a:t>, </a:t>
            </a:r>
            <a:r>
              <a:rPr lang="ru-RU" sz="1400" b="1" dirty="0" err="1" smtClean="0"/>
              <a:t>тормозлаш</a:t>
            </a:r>
            <a:r>
              <a:rPr lang="ru-RU" sz="1400" b="1" dirty="0" smtClean="0"/>
              <a:t> </a:t>
            </a:r>
            <a:r>
              <a:rPr lang="ru-RU" sz="1400" b="1" dirty="0" err="1" smtClean="0"/>
              <a:t>йўли</a:t>
            </a:r>
            <a:r>
              <a:rPr lang="ru-RU" sz="1400" b="1" dirty="0" smtClean="0"/>
              <a:t>, </a:t>
            </a:r>
            <a:r>
              <a:rPr lang="ru-RU" sz="1400" b="1" dirty="0" err="1" smtClean="0"/>
              <a:t>умумий</a:t>
            </a:r>
            <a:r>
              <a:rPr lang="ru-RU" sz="1400" b="1" dirty="0" smtClean="0"/>
              <a:t> </a:t>
            </a:r>
            <a:r>
              <a:rPr lang="ru-RU" sz="1400" b="1" dirty="0" err="1" smtClean="0"/>
              <a:t>фойдаланишдаги</a:t>
            </a:r>
            <a:r>
              <a:rPr lang="ru-RU" sz="1400" b="1" dirty="0" smtClean="0"/>
              <a:t> </a:t>
            </a:r>
            <a:r>
              <a:rPr lang="ru-RU" sz="1400" b="1" dirty="0" err="1" smtClean="0"/>
              <a:t>темир</a:t>
            </a:r>
            <a:r>
              <a:rPr lang="ru-RU" sz="1400" b="1" dirty="0" smtClean="0"/>
              <a:t> </a:t>
            </a:r>
            <a:r>
              <a:rPr lang="ru-RU" sz="1400" b="1" dirty="0" err="1" smtClean="0"/>
              <a:t>йўллар</a:t>
            </a:r>
            <a:r>
              <a:rPr lang="ru-RU" sz="1400" b="1" dirty="0" smtClean="0"/>
              <a:t>, </a:t>
            </a:r>
            <a:r>
              <a:rPr lang="ru-RU" sz="1400" b="1" dirty="0" err="1" smtClean="0"/>
              <a:t>фойдаланиш</a:t>
            </a:r>
            <a:r>
              <a:rPr lang="ru-RU" sz="1400" b="1" dirty="0" smtClean="0"/>
              <a:t> </a:t>
            </a:r>
            <a:r>
              <a:rPr lang="ru-RU" sz="1400" b="1" dirty="0" err="1" smtClean="0"/>
              <a:t>ҳужжатлари</a:t>
            </a:r>
            <a:r>
              <a:rPr lang="ru-RU" sz="1400" b="1" dirty="0" smtClean="0"/>
              <a:t>, </a:t>
            </a:r>
            <a:r>
              <a:rPr lang="ru-RU" sz="1400" b="1" dirty="0" err="1" smtClean="0"/>
              <a:t>фойдаланиш</a:t>
            </a:r>
            <a:r>
              <a:rPr lang="ru-RU" sz="1400" b="1" dirty="0" smtClean="0"/>
              <a:t> </a:t>
            </a:r>
            <a:r>
              <a:rPr lang="ru-RU" sz="1400" b="1" dirty="0" err="1" smtClean="0"/>
              <a:t>бўйича</a:t>
            </a:r>
            <a:r>
              <a:rPr lang="ru-RU" sz="1400" b="1" dirty="0" smtClean="0"/>
              <a:t> </a:t>
            </a:r>
            <a:r>
              <a:rPr lang="ru-RU" sz="1400" b="1" dirty="0" err="1" smtClean="0"/>
              <a:t>қўлланма</a:t>
            </a:r>
            <a:r>
              <a:rPr lang="ru-RU" sz="1400" b="1" dirty="0" smtClean="0"/>
              <a:t>, </a:t>
            </a:r>
            <a:r>
              <a:rPr lang="ru-RU" sz="1400" b="1" dirty="0" err="1" smtClean="0"/>
              <a:t>хизмат</a:t>
            </a:r>
            <a:r>
              <a:rPr lang="ru-RU" sz="1400" b="1" dirty="0" smtClean="0"/>
              <a:t> </a:t>
            </a:r>
            <a:r>
              <a:rPr lang="ru-RU" sz="1400" b="1" dirty="0" err="1" smtClean="0"/>
              <a:t>муддатини</a:t>
            </a:r>
            <a:r>
              <a:rPr lang="ru-RU" sz="1400" b="1" dirty="0" smtClean="0"/>
              <a:t> </a:t>
            </a:r>
            <a:r>
              <a:rPr lang="ru-RU" sz="1400" b="1" dirty="0" err="1" smtClean="0"/>
              <a:t>узайтирга</a:t>
            </a:r>
            <a:r>
              <a:rPr lang="ru-RU" sz="1400" b="1" dirty="0" smtClean="0"/>
              <a:t> </a:t>
            </a:r>
            <a:r>
              <a:rPr lang="ru-RU" sz="1400" b="1" dirty="0" err="1" smtClean="0"/>
              <a:t>ҳолда</a:t>
            </a:r>
            <a:r>
              <a:rPr lang="ru-RU" sz="1400" b="1" dirty="0" smtClean="0"/>
              <a:t> модернизация </a:t>
            </a:r>
            <a:r>
              <a:rPr lang="ru-RU" sz="1400" b="1" dirty="0" err="1" smtClean="0"/>
              <a:t>қилиш</a:t>
            </a:r>
            <a:r>
              <a:rPr lang="ru-RU" sz="1400" b="1" dirty="0" smtClean="0"/>
              <a:t>, </a:t>
            </a:r>
            <a:r>
              <a:rPr lang="ru-RU" sz="1400" b="1" dirty="0" err="1" smtClean="0"/>
              <a:t>шошилинч</a:t>
            </a:r>
            <a:r>
              <a:rPr lang="ru-RU" sz="1400" b="1" dirty="0" smtClean="0"/>
              <a:t> </a:t>
            </a:r>
            <a:r>
              <a:rPr lang="ru-RU" sz="1400" b="1" dirty="0" err="1" smtClean="0"/>
              <a:t>тормозлаш</a:t>
            </a:r>
            <a:r>
              <a:rPr lang="ru-RU" sz="1400" b="1" dirty="0" smtClean="0"/>
              <a:t>, </a:t>
            </a:r>
            <a:r>
              <a:rPr lang="ru-RU" sz="1400" b="1" dirty="0" err="1" smtClean="0"/>
              <a:t>чегаравий</a:t>
            </a:r>
            <a:r>
              <a:rPr lang="ru-RU" sz="1400" b="1" dirty="0" smtClean="0"/>
              <a:t> </a:t>
            </a:r>
            <a:r>
              <a:rPr lang="ru-RU" sz="1400" b="1" dirty="0" err="1" smtClean="0"/>
              <a:t>ҳолат</a:t>
            </a:r>
            <a:r>
              <a:rPr lang="ru-RU" sz="1400" b="1" dirty="0" smtClean="0"/>
              <a:t>, электродинамик тормоз, </a:t>
            </a:r>
            <a:r>
              <a:rPr lang="ru-RU" sz="1400" b="1" dirty="0" err="1" smtClean="0"/>
              <a:t>электропневматик</a:t>
            </a:r>
            <a:r>
              <a:rPr lang="ru-RU" sz="1400" b="1" dirty="0" smtClean="0"/>
              <a:t> тормоз, </a:t>
            </a:r>
            <a:r>
              <a:rPr lang="ru-RU" sz="1400" b="1" dirty="0" err="1" smtClean="0"/>
              <a:t>юк</a:t>
            </a:r>
            <a:r>
              <a:rPr lang="ru-RU" sz="1400" b="1" dirty="0" smtClean="0"/>
              <a:t> </a:t>
            </a:r>
            <a:r>
              <a:rPr lang="ru-RU" sz="1400" b="1" dirty="0" err="1" smtClean="0"/>
              <a:t>вагонлари</a:t>
            </a:r>
            <a:r>
              <a:rPr lang="ru-RU" sz="1400" b="1" dirty="0" smtClean="0"/>
              <a:t>, </a:t>
            </a:r>
            <a:r>
              <a:rPr lang="ru-RU" sz="1400" b="1" dirty="0" err="1" smtClean="0"/>
              <a:t>ўзиюрар</a:t>
            </a:r>
            <a:r>
              <a:rPr lang="ru-RU" sz="1400" b="1" dirty="0" smtClean="0"/>
              <a:t> </a:t>
            </a:r>
            <a:r>
              <a:rPr lang="ru-RU" sz="1400" b="1" dirty="0" err="1" smtClean="0"/>
              <a:t>махсус</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ўзи</a:t>
            </a:r>
            <a:r>
              <a:rPr lang="ru-RU" sz="1400" b="1" dirty="0" smtClean="0"/>
              <a:t> </a:t>
            </a:r>
            <a:r>
              <a:rPr lang="ru-RU" sz="1400" b="1" dirty="0" err="1" smtClean="0"/>
              <a:t>юрмайдиган</a:t>
            </a:r>
            <a:r>
              <a:rPr lang="ru-RU" sz="1400" b="1" dirty="0" smtClean="0"/>
              <a:t> </a:t>
            </a:r>
            <a:r>
              <a:rPr lang="ru-RU" sz="1400" b="1" dirty="0" err="1" smtClean="0"/>
              <a:t>махсус</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ва</a:t>
            </a:r>
            <a:r>
              <a:rPr lang="ru-RU" sz="1400" b="1" dirty="0" smtClean="0"/>
              <a:t> </a:t>
            </a:r>
            <a:r>
              <a:rPr lang="ru-RU" sz="1400" b="1" dirty="0" err="1" smtClean="0"/>
              <a:t>унинг</a:t>
            </a:r>
            <a:r>
              <a:rPr lang="ru-RU" sz="1400" b="1" dirty="0" smtClean="0"/>
              <a:t> </a:t>
            </a:r>
            <a:r>
              <a:rPr lang="ru-RU" sz="1400" b="1" dirty="0" err="1" smtClean="0"/>
              <a:t>таркибий</a:t>
            </a:r>
            <a:r>
              <a:rPr lang="ru-RU" sz="1400" b="1" dirty="0" smtClean="0"/>
              <a:t> </a:t>
            </a:r>
            <a:r>
              <a:rPr lang="ru-RU" sz="1400" b="1" dirty="0" err="1" smtClean="0"/>
              <a:t>қисмлари</a:t>
            </a:r>
            <a:r>
              <a:rPr lang="ru-RU" sz="1400" b="1" dirty="0" smtClean="0"/>
              <a:t> </a:t>
            </a:r>
            <a:r>
              <a:rPr lang="ru-RU" sz="1400" b="1" dirty="0" err="1" smtClean="0"/>
              <a:t>хавфсизлиги</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ва</a:t>
            </a:r>
            <a:r>
              <a:rPr lang="ru-RU" sz="1400" b="1" dirty="0" smtClean="0"/>
              <a:t> </a:t>
            </a:r>
            <a:r>
              <a:rPr lang="ru-RU" sz="1400" b="1" dirty="0" err="1" smtClean="0"/>
              <a:t>унинг</a:t>
            </a:r>
            <a:r>
              <a:rPr lang="ru-RU" sz="1400" b="1" dirty="0" smtClean="0"/>
              <a:t> </a:t>
            </a:r>
            <a:r>
              <a:rPr lang="ru-RU" sz="1400" b="1" dirty="0" err="1" smtClean="0"/>
              <a:t>таркибий</a:t>
            </a:r>
            <a:r>
              <a:rPr lang="ru-RU" sz="1400" b="1" dirty="0" smtClean="0"/>
              <a:t> </a:t>
            </a:r>
            <a:r>
              <a:rPr lang="ru-RU" sz="1400" b="1" dirty="0" err="1" smtClean="0"/>
              <a:t>қисмларини</a:t>
            </a:r>
            <a:r>
              <a:rPr lang="ru-RU" sz="1400" b="1" dirty="0" smtClean="0"/>
              <a:t> </a:t>
            </a:r>
            <a:r>
              <a:rPr lang="ru-RU" sz="1400" b="1" dirty="0" err="1" smtClean="0"/>
              <a:t>фойдаланишга</a:t>
            </a:r>
            <a:r>
              <a:rPr lang="ru-RU" sz="1400" b="1" dirty="0" smtClean="0"/>
              <a:t> </a:t>
            </a:r>
            <a:r>
              <a:rPr lang="ru-RU" sz="1400" b="1" dirty="0" err="1" smtClean="0"/>
              <a:t>топшириш</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габарити</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бирлиги</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a:t>
            </a:r>
            <a:r>
              <a:rPr lang="ru-RU" sz="1400" b="1" dirty="0" smtClean="0"/>
              <a:t> </a:t>
            </a:r>
            <a:r>
              <a:rPr lang="ru-RU" sz="1400" b="1" dirty="0" err="1" smtClean="0"/>
              <a:t>ва</a:t>
            </a:r>
            <a:r>
              <a:rPr lang="ru-RU" sz="1400" b="1" dirty="0" smtClean="0"/>
              <a:t> </a:t>
            </a:r>
            <a:r>
              <a:rPr lang="ru-RU" sz="1400" b="1" dirty="0" err="1" smtClean="0"/>
              <a:t>унинг</a:t>
            </a:r>
            <a:r>
              <a:rPr lang="ru-RU" sz="1400" b="1" dirty="0" smtClean="0"/>
              <a:t> </a:t>
            </a:r>
            <a:r>
              <a:rPr lang="ru-RU" sz="1400" b="1" dirty="0" err="1" smtClean="0"/>
              <a:t>таркибий</a:t>
            </a:r>
            <a:r>
              <a:rPr lang="ru-RU" sz="1400" b="1" dirty="0" smtClean="0"/>
              <a:t> </a:t>
            </a:r>
            <a:r>
              <a:rPr lang="ru-RU" sz="1400" b="1" dirty="0" err="1" smtClean="0"/>
              <a:t>қисмларини</a:t>
            </a:r>
            <a:r>
              <a:rPr lang="ru-RU" sz="1400" b="1" dirty="0" smtClean="0"/>
              <a:t> идентификация </a:t>
            </a:r>
            <a:r>
              <a:rPr lang="ru-RU" sz="1400" b="1" dirty="0" err="1" smtClean="0"/>
              <a:t>қилиш</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таркибининг</a:t>
            </a:r>
            <a:r>
              <a:rPr lang="ru-RU" sz="1400" b="1" dirty="0" smtClean="0"/>
              <a:t> </a:t>
            </a:r>
            <a:r>
              <a:rPr lang="ru-RU" sz="1400" b="1" dirty="0" err="1" smtClean="0"/>
              <a:t>белгиланган</a:t>
            </a:r>
            <a:r>
              <a:rPr lang="ru-RU" sz="1400" b="1" dirty="0" smtClean="0"/>
              <a:t> </a:t>
            </a:r>
            <a:r>
              <a:rPr lang="ru-RU" sz="1400" b="1" dirty="0" err="1" smtClean="0"/>
              <a:t>хизмат</a:t>
            </a:r>
            <a:r>
              <a:rPr lang="ru-RU" sz="1400" b="1" dirty="0" smtClean="0"/>
              <a:t> </a:t>
            </a:r>
            <a:r>
              <a:rPr lang="ru-RU" sz="1400" b="1" dirty="0" err="1" smtClean="0"/>
              <a:t>муддати</a:t>
            </a:r>
            <a:r>
              <a:rPr lang="ru-RU" sz="1400" b="1" dirty="0" smtClean="0"/>
              <a:t>, </a:t>
            </a:r>
            <a:r>
              <a:rPr lang="ru-RU" sz="1400" b="1" dirty="0" err="1" smtClean="0"/>
              <a:t>ҳаракатдаги</a:t>
            </a:r>
            <a:r>
              <a:rPr lang="ru-RU" sz="1400" b="1" dirty="0" smtClean="0"/>
              <a:t> </a:t>
            </a:r>
            <a:r>
              <a:rPr lang="ru-RU" sz="1400" b="1" dirty="0" err="1" smtClean="0"/>
              <a:t>темир</a:t>
            </a:r>
            <a:r>
              <a:rPr lang="ru-RU" sz="1400" b="1" dirty="0" smtClean="0"/>
              <a:t> </a:t>
            </a:r>
            <a:r>
              <a:rPr lang="ru-RU" sz="1400" b="1" dirty="0" err="1" smtClean="0"/>
              <a:t>йўл</a:t>
            </a:r>
            <a:r>
              <a:rPr lang="ru-RU" sz="1400" b="1" dirty="0" smtClean="0"/>
              <a:t> </a:t>
            </a:r>
            <a:r>
              <a:rPr lang="ru-RU" sz="1400" b="1" dirty="0" err="1" smtClean="0"/>
              <a:t>таркибининг</a:t>
            </a:r>
            <a:r>
              <a:rPr lang="ru-RU" sz="1400" b="1" dirty="0" smtClean="0"/>
              <a:t> </a:t>
            </a:r>
            <a:r>
              <a:rPr lang="ru-RU" sz="1400" b="1" dirty="0" err="1" smtClean="0"/>
              <a:t>таркибий</a:t>
            </a:r>
            <a:r>
              <a:rPr lang="ru-RU" sz="1400" b="1" dirty="0" smtClean="0"/>
              <a:t> </a:t>
            </a:r>
            <a:r>
              <a:rPr lang="ru-RU" sz="1400" b="1" dirty="0" err="1" smtClean="0"/>
              <a:t>қисмлари</a:t>
            </a:r>
            <a:r>
              <a:rPr lang="ru-RU" sz="1400" b="1" dirty="0" smtClean="0"/>
              <a:t>.</a:t>
            </a:r>
            <a:endParaRPr lang="ru-RU" sz="1400" b="1" dirty="0"/>
          </a:p>
        </p:txBody>
      </p:sp>
      <p:sp>
        <p:nvSpPr>
          <p:cNvPr id="11" name="Заголовок 1"/>
          <p:cNvSpPr txBox="1">
            <a:spLocks/>
          </p:cNvSpPr>
          <p:nvPr/>
        </p:nvSpPr>
        <p:spPr>
          <a:xfrm>
            <a:off x="838200" y="338667"/>
            <a:ext cx="10515600" cy="1236132"/>
          </a:xfrm>
          <a:prstGeom prst="rect">
            <a:avLst/>
          </a:prstGeom>
          <a:solidFill>
            <a:srgbClr val="58B6C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chemeClr val="bg1">
                    <a:lumMod val="95000"/>
                  </a:schemeClr>
                </a:solidFill>
                <a:effectLst>
                  <a:outerShdw blurRad="38100" dist="38100" dir="2700000" algn="tl">
                    <a:srgbClr val="000000">
                      <a:alpha val="43137"/>
                    </a:srgbClr>
                  </a:outerShdw>
                </a:effectLst>
                <a:latin typeface="+mj-lt"/>
                <a:ea typeface="+mj-ea"/>
                <a:cs typeface="+mj-cs"/>
              </a:rPr>
              <a:t>РЕГЛАМЕНТДА МАҚСАДЛАРИ УЧУН БИР ҚАТОР АТАМА </a:t>
            </a:r>
            <a:br>
              <a:rPr lang="ru-RU" sz="3200" b="1" dirty="0" smtClean="0">
                <a:solidFill>
                  <a:schemeClr val="bg1">
                    <a:lumMod val="95000"/>
                  </a:schemeClr>
                </a:solidFill>
                <a:effectLst>
                  <a:outerShdw blurRad="38100" dist="38100" dir="2700000" algn="tl">
                    <a:srgbClr val="000000">
                      <a:alpha val="43137"/>
                    </a:srgbClr>
                  </a:outerShdw>
                </a:effectLst>
                <a:latin typeface="+mj-lt"/>
                <a:ea typeface="+mj-ea"/>
                <a:cs typeface="+mj-cs"/>
              </a:rPr>
            </a:br>
            <a:r>
              <a:rPr lang="ru-RU" sz="3200" b="1" dirty="0" smtClean="0">
                <a:solidFill>
                  <a:schemeClr val="bg1">
                    <a:lumMod val="95000"/>
                  </a:schemeClr>
                </a:solidFill>
                <a:effectLst>
                  <a:outerShdw blurRad="38100" dist="38100" dir="2700000" algn="tl">
                    <a:srgbClr val="000000">
                      <a:alpha val="43137"/>
                    </a:srgbClr>
                  </a:outerShdw>
                </a:effectLst>
                <a:latin typeface="+mj-lt"/>
                <a:ea typeface="+mj-ea"/>
                <a:cs typeface="+mj-cs"/>
              </a:rPr>
              <a:t>ВА ТАЪРИФЛАРДАН КИРИТИЛДИ</a:t>
            </a:r>
            <a:endParaRPr lang="ru-RU" sz="2000" b="1" dirty="0">
              <a:solidFill>
                <a:schemeClr val="bg1">
                  <a:lumMod val="95000"/>
                </a:schemeClr>
              </a:solidFill>
              <a:effectLst>
                <a:outerShdw blurRad="38100" dist="38100" dir="2700000" algn="tl">
                  <a:srgbClr val="000000">
                    <a:alpha val="43137"/>
                  </a:srgbClr>
                </a:outerShdw>
              </a:effectLst>
            </a:endParaRPr>
          </a:p>
        </p:txBody>
      </p:sp>
      <p:pic>
        <p:nvPicPr>
          <p:cNvPr id="10"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266" y="1825625"/>
            <a:ext cx="2679700" cy="4351338"/>
          </a:xfrm>
          <a:prstGeom prst="rect">
            <a:avLst/>
          </a:prstGeom>
        </p:spPr>
      </p:pic>
    </p:spTree>
    <p:extLst>
      <p:ext uri="{BB962C8B-B14F-4D97-AF65-F5344CB8AC3E}">
        <p14:creationId xmlns:p14="http://schemas.microsoft.com/office/powerpoint/2010/main" val="360506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3"/>
          <p:cNvSpPr txBox="1">
            <a:spLocks/>
          </p:cNvSpPr>
          <p:nvPr/>
        </p:nvSpPr>
        <p:spPr>
          <a:xfrm>
            <a:off x="5689600" y="197379"/>
            <a:ext cx="5181600" cy="3567642"/>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r>
              <a:rPr lang="ru-RU" sz="1800" dirty="0" err="1"/>
              <a:t>Мазкур</a:t>
            </a:r>
            <a:r>
              <a:rPr lang="ru-RU" sz="1800" dirty="0"/>
              <a:t> </a:t>
            </a:r>
            <a:r>
              <a:rPr lang="ru-RU" sz="1800" dirty="0" err="1"/>
              <a:t>умумий</a:t>
            </a:r>
            <a:r>
              <a:rPr lang="ru-RU" sz="1800" dirty="0"/>
              <a:t> техник регламент </a:t>
            </a:r>
            <a:r>
              <a:rPr lang="ru-RU" sz="1800" dirty="0" err="1"/>
              <a:t>мақсадларига</a:t>
            </a:r>
            <a:r>
              <a:rPr lang="ru-RU" sz="1800" dirty="0"/>
              <a:t> </a:t>
            </a:r>
            <a:r>
              <a:rPr lang="ru-RU" sz="1800" dirty="0" err="1"/>
              <a:t>эришиш</a:t>
            </a:r>
            <a:r>
              <a:rPr lang="ru-RU" sz="1800" dirty="0"/>
              <a:t> </a:t>
            </a:r>
            <a:r>
              <a:rPr lang="ru-RU" sz="1800" dirty="0" err="1"/>
              <a:t>учун</a:t>
            </a:r>
            <a:r>
              <a:rPr lang="ru-RU" sz="1800" dirty="0"/>
              <a:t>:</a:t>
            </a:r>
          </a:p>
          <a:p>
            <a:r>
              <a:rPr lang="ru-RU" sz="1800" dirty="0"/>
              <a:t>техник регламент </a:t>
            </a:r>
            <a:r>
              <a:rPr lang="ru-RU" sz="1800" dirty="0" err="1"/>
              <a:t>фаолияти</a:t>
            </a:r>
            <a:r>
              <a:rPr lang="ru-RU" sz="1800" dirty="0"/>
              <a:t> </a:t>
            </a:r>
            <a:r>
              <a:rPr lang="ru-RU" sz="1800" dirty="0" err="1"/>
              <a:t>доираси</a:t>
            </a:r>
            <a:r>
              <a:rPr lang="ru-RU" sz="1800" dirty="0"/>
              <a:t> </a:t>
            </a:r>
            <a:r>
              <a:rPr lang="ru-RU" sz="1800" dirty="0" err="1"/>
              <a:t>аниқланган</a:t>
            </a:r>
            <a:r>
              <a:rPr lang="ru-RU" sz="1800" dirty="0"/>
              <a:t>, </a:t>
            </a:r>
            <a:r>
              <a:rPr lang="ru-RU" sz="1800" dirty="0" err="1"/>
              <a:t>тушунчалар</a:t>
            </a:r>
            <a:r>
              <a:rPr lang="ru-RU" sz="1800" dirty="0"/>
              <a:t> </a:t>
            </a:r>
            <a:r>
              <a:rPr lang="ru-RU" sz="1800" dirty="0" err="1"/>
              <a:t>рўйхати</a:t>
            </a:r>
            <a:r>
              <a:rPr lang="ru-RU" sz="1800" dirty="0"/>
              <a:t> </a:t>
            </a:r>
            <a:r>
              <a:rPr lang="ru-RU" sz="1800" dirty="0" err="1"/>
              <a:t>тегишли</a:t>
            </a:r>
            <a:r>
              <a:rPr lang="ru-RU" sz="1800" dirty="0"/>
              <a:t> </a:t>
            </a:r>
            <a:r>
              <a:rPr lang="ru-RU" sz="1800" dirty="0" err="1"/>
              <a:t>таърифлари</a:t>
            </a:r>
            <a:r>
              <a:rPr lang="ru-RU" sz="1800" dirty="0"/>
              <a:t> </a:t>
            </a:r>
            <a:r>
              <a:rPr lang="ru-RU" sz="1800" dirty="0" err="1"/>
              <a:t>баён</a:t>
            </a:r>
            <a:r>
              <a:rPr lang="ru-RU" sz="1800" dirty="0"/>
              <a:t> </a:t>
            </a:r>
            <a:r>
              <a:rPr lang="ru-RU" sz="1800" dirty="0" err="1"/>
              <a:t>этилган</a:t>
            </a:r>
            <a:r>
              <a:rPr lang="ru-RU" sz="1800" dirty="0"/>
              <a:t> </a:t>
            </a:r>
            <a:r>
              <a:rPr lang="ru-RU" sz="1800" dirty="0" err="1"/>
              <a:t>ҳолда</a:t>
            </a:r>
            <a:r>
              <a:rPr lang="ru-RU" sz="1800" dirty="0"/>
              <a:t> </a:t>
            </a:r>
            <a:r>
              <a:rPr lang="ru-RU" sz="1800" dirty="0" err="1"/>
              <a:t>келтирилган</a:t>
            </a:r>
            <a:r>
              <a:rPr lang="ru-RU" sz="1800" dirty="0"/>
              <a:t>; </a:t>
            </a:r>
          </a:p>
          <a:p>
            <a:r>
              <a:rPr lang="ru-RU" sz="1800" dirty="0" err="1"/>
              <a:t>ҳаракатдаги</a:t>
            </a:r>
            <a:r>
              <a:rPr lang="ru-RU" sz="1800" dirty="0"/>
              <a:t> </a:t>
            </a:r>
            <a:r>
              <a:rPr lang="ru-RU" sz="1800" dirty="0" err="1"/>
              <a:t>темир</a:t>
            </a:r>
            <a:r>
              <a:rPr lang="ru-RU" sz="1800" dirty="0"/>
              <a:t> </a:t>
            </a:r>
            <a:r>
              <a:rPr lang="ru-RU" sz="1800" dirty="0" err="1"/>
              <a:t>йўл</a:t>
            </a:r>
            <a:r>
              <a:rPr lang="ru-RU" sz="1800" dirty="0"/>
              <a:t> </a:t>
            </a:r>
            <a:r>
              <a:rPr lang="ru-RU" sz="1800" dirty="0" err="1"/>
              <a:t>таркиби</a:t>
            </a:r>
            <a:r>
              <a:rPr lang="ru-RU" sz="1800" dirty="0"/>
              <a:t> </a:t>
            </a:r>
            <a:r>
              <a:rPr lang="ru-RU" sz="1800" dirty="0" err="1"/>
              <a:t>ва</a:t>
            </a:r>
            <a:r>
              <a:rPr lang="ru-RU" sz="1800" dirty="0"/>
              <a:t> </a:t>
            </a:r>
            <a:r>
              <a:rPr lang="ru-RU" sz="1800" dirty="0" err="1"/>
              <a:t>унинг</a:t>
            </a:r>
            <a:r>
              <a:rPr lang="ru-RU" sz="1800" dirty="0"/>
              <a:t> </a:t>
            </a:r>
            <a:r>
              <a:rPr lang="ru-RU" sz="1800" dirty="0" err="1"/>
              <a:t>таркибий</a:t>
            </a:r>
            <a:r>
              <a:rPr lang="ru-RU" sz="1800" dirty="0"/>
              <a:t> </a:t>
            </a:r>
            <a:r>
              <a:rPr lang="ru-RU" sz="1800" dirty="0" err="1"/>
              <a:t>қисмларини</a:t>
            </a:r>
            <a:r>
              <a:rPr lang="ru-RU" sz="1800" dirty="0"/>
              <a:t> </a:t>
            </a:r>
            <a:r>
              <a:rPr lang="ru-RU" sz="1800" dirty="0" err="1"/>
              <a:t>лойиҳалаш</a:t>
            </a:r>
            <a:r>
              <a:rPr lang="ru-RU" sz="1800" dirty="0"/>
              <a:t>, </a:t>
            </a:r>
            <a:r>
              <a:rPr lang="ru-RU" sz="1800" dirty="0" err="1"/>
              <a:t>ишлаб</a:t>
            </a:r>
            <a:r>
              <a:rPr lang="ru-RU" sz="1800" dirty="0"/>
              <a:t> </a:t>
            </a:r>
            <a:r>
              <a:rPr lang="ru-RU" sz="1800" dirty="0" err="1"/>
              <a:t>чиқариш</a:t>
            </a:r>
            <a:r>
              <a:rPr lang="ru-RU" sz="1800" dirty="0"/>
              <a:t> </a:t>
            </a:r>
            <a:r>
              <a:rPr lang="ru-RU" sz="1800" dirty="0" err="1"/>
              <a:t>ва</a:t>
            </a:r>
            <a:r>
              <a:rPr lang="ru-RU" sz="1800" dirty="0"/>
              <a:t> </a:t>
            </a:r>
            <a:r>
              <a:rPr lang="ru-RU" sz="1800" dirty="0" err="1"/>
              <a:t>модернизациялашда</a:t>
            </a:r>
            <a:r>
              <a:rPr lang="ru-RU" sz="1800" dirty="0"/>
              <a:t> </a:t>
            </a:r>
            <a:r>
              <a:rPr lang="ru-RU" sz="1800" dirty="0" err="1"/>
              <a:t>қўйиладиган</a:t>
            </a:r>
            <a:r>
              <a:rPr lang="ru-RU" sz="1800" dirty="0"/>
              <a:t> </a:t>
            </a:r>
            <a:r>
              <a:rPr lang="ru-RU" sz="1800" dirty="0" err="1"/>
              <a:t>хавфсизлик</a:t>
            </a:r>
            <a:r>
              <a:rPr lang="ru-RU" sz="1800" dirty="0"/>
              <a:t> </a:t>
            </a:r>
            <a:r>
              <a:rPr lang="ru-RU" sz="1800" dirty="0" err="1"/>
              <a:t>талаблари</a:t>
            </a:r>
            <a:r>
              <a:rPr lang="ru-RU" sz="1800" dirty="0"/>
              <a:t> </a:t>
            </a:r>
            <a:r>
              <a:rPr lang="ru-RU" sz="1800" dirty="0" err="1"/>
              <a:t>аниқланган</a:t>
            </a:r>
            <a:r>
              <a:rPr lang="ru-RU" sz="1800" dirty="0"/>
              <a:t>; </a:t>
            </a:r>
          </a:p>
          <a:p>
            <a:r>
              <a:rPr lang="ru-RU" sz="1800" dirty="0" err="1"/>
              <a:t>ҳаракатдаги</a:t>
            </a:r>
            <a:r>
              <a:rPr lang="ru-RU" sz="1800" dirty="0"/>
              <a:t> </a:t>
            </a:r>
            <a:r>
              <a:rPr lang="ru-RU" sz="1800" dirty="0" err="1"/>
              <a:t>темир</a:t>
            </a:r>
            <a:r>
              <a:rPr lang="ru-RU" sz="1800" dirty="0"/>
              <a:t> </a:t>
            </a:r>
            <a:r>
              <a:rPr lang="ru-RU" sz="1800" dirty="0" err="1"/>
              <a:t>йўл</a:t>
            </a:r>
            <a:r>
              <a:rPr lang="ru-RU" sz="1800" dirty="0"/>
              <a:t> </a:t>
            </a:r>
            <a:r>
              <a:rPr lang="ru-RU" sz="1800" dirty="0" err="1"/>
              <a:t>таркиби</a:t>
            </a:r>
            <a:r>
              <a:rPr lang="ru-RU" sz="1800" dirty="0"/>
              <a:t> </a:t>
            </a:r>
            <a:r>
              <a:rPr lang="ru-RU" sz="1800" dirty="0" err="1"/>
              <a:t>ва</a:t>
            </a:r>
            <a:r>
              <a:rPr lang="ru-RU" sz="1800" dirty="0"/>
              <a:t> </a:t>
            </a:r>
            <a:r>
              <a:rPr lang="ru-RU" sz="1800" dirty="0" err="1"/>
              <a:t>унинг</a:t>
            </a:r>
            <a:r>
              <a:rPr lang="ru-RU" sz="1800" dirty="0"/>
              <a:t> </a:t>
            </a:r>
            <a:r>
              <a:rPr lang="ru-RU" sz="1800" dirty="0" err="1"/>
              <a:t>таркибий</a:t>
            </a:r>
            <a:r>
              <a:rPr lang="ru-RU" sz="1800" dirty="0"/>
              <a:t> </a:t>
            </a:r>
            <a:r>
              <a:rPr lang="ru-RU" sz="1800" dirty="0" err="1"/>
              <a:t>қисмлари</a:t>
            </a:r>
            <a:r>
              <a:rPr lang="ru-RU" sz="1800" dirty="0"/>
              <a:t> </a:t>
            </a:r>
            <a:r>
              <a:rPr lang="ru-RU" sz="1800" dirty="0" err="1"/>
              <a:t>мувофиқлигини</a:t>
            </a:r>
            <a:r>
              <a:rPr lang="ru-RU" sz="1800" dirty="0"/>
              <a:t> </a:t>
            </a:r>
            <a:r>
              <a:rPr lang="ru-RU" sz="1800" dirty="0" err="1"/>
              <a:t>баҳолашни</a:t>
            </a:r>
            <a:r>
              <a:rPr lang="ru-RU" sz="1800" dirty="0"/>
              <a:t> </a:t>
            </a:r>
            <a:r>
              <a:rPr lang="ru-RU" sz="1800" dirty="0" err="1"/>
              <a:t>ўтказиш</a:t>
            </a:r>
            <a:r>
              <a:rPr lang="ru-RU" sz="1800" dirty="0"/>
              <a:t> </a:t>
            </a:r>
            <a:r>
              <a:rPr lang="ru-RU" sz="1800" dirty="0" err="1"/>
              <a:t>тартиби</a:t>
            </a:r>
            <a:r>
              <a:rPr lang="ru-RU" sz="1800" dirty="0"/>
              <a:t> </a:t>
            </a:r>
            <a:r>
              <a:rPr lang="ru-RU" sz="1800" dirty="0" err="1"/>
              <a:t>белгиланган</a:t>
            </a:r>
            <a:r>
              <a:rPr lang="ru-RU" sz="1800" dirty="0"/>
              <a:t>. </a:t>
            </a: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l="1131" t="2103" r="1027" b="2450"/>
          <a:stretch/>
        </p:blipFill>
        <p:spPr>
          <a:xfrm>
            <a:off x="1370521" y="431800"/>
            <a:ext cx="3980411" cy="3098799"/>
          </a:xfrm>
          <a:prstGeom prst="rect">
            <a:avLst/>
          </a:prstGeom>
        </p:spPr>
      </p:pic>
      <p:sp>
        <p:nvSpPr>
          <p:cNvPr id="12" name="Объект 2"/>
          <p:cNvSpPr>
            <a:spLocks noGrp="1"/>
          </p:cNvSpPr>
          <p:nvPr>
            <p:ph sz="half" idx="4294967295"/>
          </p:nvPr>
        </p:nvSpPr>
        <p:spPr>
          <a:xfrm>
            <a:off x="1395380" y="4064530"/>
            <a:ext cx="5235575" cy="1274762"/>
          </a:xfr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just">
              <a:buNone/>
            </a:pPr>
            <a:r>
              <a:rPr lang="ru-RU" sz="1800" dirty="0" err="1">
                <a:ln w="0"/>
                <a:solidFill>
                  <a:srgbClr val="002060"/>
                </a:solidFill>
                <a:effectLst>
                  <a:outerShdw blurRad="38100" dist="19050" dir="2700000" algn="tl" rotWithShape="0">
                    <a:schemeClr val="dk1">
                      <a:alpha val="40000"/>
                    </a:schemeClr>
                  </a:outerShdw>
                </a:effectLst>
              </a:rPr>
              <a:t>Мазкур</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умумий</a:t>
            </a:r>
            <a:r>
              <a:rPr lang="ru-RU" sz="1800" dirty="0">
                <a:ln w="0"/>
                <a:solidFill>
                  <a:srgbClr val="002060"/>
                </a:solidFill>
                <a:effectLst>
                  <a:outerShdw blurRad="38100" dist="19050" dir="2700000" algn="tl" rotWithShape="0">
                    <a:schemeClr val="dk1">
                      <a:alpha val="40000"/>
                    </a:schemeClr>
                  </a:outerShdw>
                </a:effectLst>
              </a:rPr>
              <a:t> техник регламент </a:t>
            </a:r>
            <a:r>
              <a:rPr lang="ru-RU" sz="1800" dirty="0" err="1">
                <a:ln w="0"/>
                <a:solidFill>
                  <a:srgbClr val="002060"/>
                </a:solidFill>
                <a:effectLst>
                  <a:outerShdw blurRad="38100" dist="19050" dir="2700000" algn="tl" rotWithShape="0">
                    <a:schemeClr val="dk1">
                      <a:alpha val="40000"/>
                    </a:schemeClr>
                  </a:outerShdw>
                </a:effectLst>
              </a:rPr>
              <a:t>талаблари</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ҳаракатланиш</a:t>
            </a:r>
            <a:r>
              <a:rPr lang="ru-RU" sz="1800" dirty="0">
                <a:ln w="0"/>
                <a:solidFill>
                  <a:srgbClr val="002060"/>
                </a:solidFill>
                <a:effectLst>
                  <a:outerShdw blurRad="38100" dist="19050" dir="2700000" algn="tl" rotWithShape="0">
                    <a:schemeClr val="dk1">
                      <a:alpha val="40000"/>
                    </a:schemeClr>
                  </a:outerShdw>
                </a:effectLst>
              </a:rPr>
              <a:t> </a:t>
            </a:r>
            <a:r>
              <a:rPr lang="ru-RU" sz="1800" dirty="0" err="1" smtClean="0">
                <a:ln w="0"/>
                <a:solidFill>
                  <a:srgbClr val="002060"/>
                </a:solidFill>
                <a:effectLst>
                  <a:outerShdw blurRad="38100" dist="19050" dir="2700000" algn="tl" rotWithShape="0">
                    <a:schemeClr val="dk1">
                      <a:alpha val="40000"/>
                    </a:schemeClr>
                  </a:outerShdw>
                </a:effectLst>
              </a:rPr>
              <a:t>тезлиги</a:t>
            </a:r>
            <a:r>
              <a:rPr lang="ru-RU" sz="1800" dirty="0" smtClean="0">
                <a:ln w="0"/>
                <a:solidFill>
                  <a:srgbClr val="002060"/>
                </a:solidFill>
                <a:effectLst>
                  <a:outerShdw blurRad="38100" dist="19050" dir="2700000" algn="tl" rotWithShape="0">
                    <a:schemeClr val="dk1">
                      <a:alpha val="40000"/>
                    </a:schemeClr>
                  </a:outerShdw>
                </a:effectLst>
              </a:rPr>
              <a:t> 200 </a:t>
            </a:r>
            <a:r>
              <a:rPr lang="ru-RU" sz="1800" dirty="0">
                <a:ln w="0"/>
                <a:solidFill>
                  <a:srgbClr val="002060"/>
                </a:solidFill>
                <a:effectLst>
                  <a:outerShdw blurRad="38100" dist="19050" dir="2700000" algn="tl" rotWithShape="0">
                    <a:schemeClr val="dk1">
                      <a:alpha val="40000"/>
                    </a:schemeClr>
                  </a:outerShdw>
                </a:effectLst>
              </a:rPr>
              <a:t>км/</a:t>
            </a:r>
            <a:r>
              <a:rPr lang="ru-RU" sz="1800" dirty="0" err="1">
                <a:ln w="0"/>
                <a:solidFill>
                  <a:srgbClr val="002060"/>
                </a:solidFill>
                <a:effectLst>
                  <a:outerShdw blurRad="38100" dist="19050" dir="2700000" algn="tl" rotWithShape="0">
                    <a:schemeClr val="dk1">
                      <a:alpha val="40000"/>
                    </a:schemeClr>
                  </a:outerShdw>
                </a:effectLst>
              </a:rPr>
              <a:t>соатгача</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бўлган</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ҳаракатдаги</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темир</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йўл</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таркибидан</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фойдаланишда</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татбиқ</a:t>
            </a:r>
            <a:r>
              <a:rPr lang="ru-RU" sz="1800" dirty="0">
                <a:ln w="0"/>
                <a:solidFill>
                  <a:srgbClr val="002060"/>
                </a:solidFill>
                <a:effectLst>
                  <a:outerShdw blurRad="38100" dist="19050" dir="2700000" algn="tl" rotWithShape="0">
                    <a:schemeClr val="dk1">
                      <a:alpha val="40000"/>
                    </a:schemeClr>
                  </a:outerShdw>
                </a:effectLst>
              </a:rPr>
              <a:t> </a:t>
            </a:r>
            <a:r>
              <a:rPr lang="ru-RU" sz="1800" dirty="0" err="1">
                <a:ln w="0"/>
                <a:solidFill>
                  <a:srgbClr val="002060"/>
                </a:solidFill>
                <a:effectLst>
                  <a:outerShdw blurRad="38100" dist="19050" dir="2700000" algn="tl" rotWithShape="0">
                    <a:schemeClr val="dk1">
                      <a:alpha val="40000"/>
                    </a:schemeClr>
                  </a:outerShdw>
                </a:effectLst>
              </a:rPr>
              <a:t>этилади</a:t>
            </a:r>
            <a:r>
              <a:rPr lang="ru-RU" sz="1800" dirty="0">
                <a:ln w="0"/>
                <a:solidFill>
                  <a:srgbClr val="002060"/>
                </a:solidFill>
                <a:effectLst>
                  <a:outerShdw blurRad="38100" dist="19050" dir="2700000" algn="tl" rotWithShape="0">
                    <a:schemeClr val="dk1">
                      <a:alpha val="40000"/>
                    </a:schemeClr>
                  </a:outerShdw>
                </a:effectLst>
              </a:rPr>
              <a:t>.</a:t>
            </a:r>
            <a:endParaRPr lang="ru-RU" sz="1800" dirty="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2940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3"/>
          <p:cNvSpPr txBox="1">
            <a:spLocks/>
          </p:cNvSpPr>
          <p:nvPr/>
        </p:nvSpPr>
        <p:spPr>
          <a:xfrm>
            <a:off x="745066" y="646112"/>
            <a:ext cx="10160000" cy="148748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r>
              <a:rPr lang="ru-RU" sz="1800" dirty="0" smtClean="0"/>
              <a:t> </a:t>
            </a:r>
            <a:r>
              <a:rPr lang="ru-RU" sz="1800" dirty="0" err="1" smtClean="0"/>
              <a:t>Умумий</a:t>
            </a:r>
            <a:r>
              <a:rPr lang="ru-RU" sz="1800" dirty="0" smtClean="0"/>
              <a:t> техник </a:t>
            </a:r>
            <a:r>
              <a:rPr lang="ru-RU" sz="1800" dirty="0" err="1" smtClean="0"/>
              <a:t>регламентни</a:t>
            </a:r>
            <a:r>
              <a:rPr lang="ru-RU" sz="1800" dirty="0" smtClean="0"/>
              <a:t> </a:t>
            </a:r>
            <a:r>
              <a:rPr lang="ru-RU" sz="1800" dirty="0" err="1" smtClean="0"/>
              <a:t>тайёрлашда</a:t>
            </a:r>
            <a:r>
              <a:rPr lang="ru-RU" sz="1800" dirty="0" smtClean="0"/>
              <a:t> Европа </a:t>
            </a:r>
            <a:r>
              <a:rPr lang="ru-RU" sz="1800" dirty="0" err="1" smtClean="0"/>
              <a:t>Иттифоқининг</a:t>
            </a:r>
            <a:r>
              <a:rPr lang="ru-RU" sz="1800" dirty="0" smtClean="0"/>
              <a:t> 2004/49/ЕС, 2001/16/ЕС </a:t>
            </a:r>
            <a:r>
              <a:rPr lang="ru-RU" sz="1800" dirty="0" err="1" smtClean="0"/>
              <a:t>каби</a:t>
            </a:r>
            <a:r>
              <a:rPr lang="ru-RU" sz="1800" dirty="0" smtClean="0"/>
              <a:t> Парламент </a:t>
            </a:r>
            <a:r>
              <a:rPr lang="ru-RU" sz="1800" dirty="0" err="1" smtClean="0"/>
              <a:t>Директивалари</a:t>
            </a:r>
            <a:r>
              <a:rPr lang="ru-RU" sz="1800" dirty="0" smtClean="0"/>
              <a:t> </a:t>
            </a:r>
            <a:r>
              <a:rPr lang="ru-RU" sz="1800" dirty="0" err="1" smtClean="0"/>
              <a:t>ва</a:t>
            </a:r>
            <a:r>
              <a:rPr lang="ru-RU" sz="1800" dirty="0" smtClean="0"/>
              <a:t> Европа </a:t>
            </a:r>
            <a:r>
              <a:rPr lang="ru-RU" sz="1800" dirty="0" err="1" smtClean="0"/>
              <a:t>Иттифоқи</a:t>
            </a:r>
            <a:r>
              <a:rPr lang="ru-RU" sz="1800" dirty="0" smtClean="0"/>
              <a:t> </a:t>
            </a:r>
            <a:r>
              <a:rPr lang="ru-RU" sz="1800" dirty="0" err="1" smtClean="0"/>
              <a:t>Кенгашининг</a:t>
            </a:r>
            <a:r>
              <a:rPr lang="ru-RU" sz="1800" dirty="0" smtClean="0"/>
              <a:t> 2004 </a:t>
            </a:r>
            <a:r>
              <a:rPr lang="ru-RU" sz="1800" dirty="0" err="1" smtClean="0"/>
              <a:t>йил</a:t>
            </a:r>
            <a:r>
              <a:rPr lang="ru-RU" sz="1800" dirty="0" smtClean="0"/>
              <a:t> 29 </a:t>
            </a:r>
            <a:r>
              <a:rPr lang="ru-RU" sz="1800" dirty="0" err="1" smtClean="0"/>
              <a:t>апрелдаги</a:t>
            </a:r>
            <a:r>
              <a:rPr lang="ru-RU" sz="1800" dirty="0" smtClean="0"/>
              <a:t> “Европа </a:t>
            </a:r>
            <a:r>
              <a:rPr lang="ru-RU" sz="1800" dirty="0" err="1" smtClean="0"/>
              <a:t>давлатларининг</a:t>
            </a:r>
            <a:r>
              <a:rPr lang="ru-RU" sz="1800" dirty="0" smtClean="0"/>
              <a:t> </a:t>
            </a:r>
            <a:r>
              <a:rPr lang="ru-RU" sz="1800" dirty="0" err="1" smtClean="0"/>
              <a:t>темир</a:t>
            </a:r>
            <a:r>
              <a:rPr lang="ru-RU" sz="1800" dirty="0" smtClean="0"/>
              <a:t> </a:t>
            </a:r>
            <a:r>
              <a:rPr lang="ru-RU" sz="1800" dirty="0" err="1" smtClean="0"/>
              <a:t>йўл</a:t>
            </a:r>
            <a:r>
              <a:rPr lang="ru-RU" sz="1800" dirty="0" smtClean="0"/>
              <a:t> </a:t>
            </a:r>
            <a:r>
              <a:rPr lang="ru-RU" sz="1800" dirty="0" err="1" smtClean="0"/>
              <a:t>хавфсизлиги</a:t>
            </a:r>
            <a:r>
              <a:rPr lang="ru-RU" sz="1800" dirty="0" smtClean="0"/>
              <a:t> (Темир </a:t>
            </a:r>
            <a:r>
              <a:rPr lang="ru-RU" sz="1800" dirty="0" err="1" smtClean="0"/>
              <a:t>йўл</a:t>
            </a:r>
            <a:r>
              <a:rPr lang="ru-RU" sz="1800" dirty="0" smtClean="0"/>
              <a:t> </a:t>
            </a:r>
            <a:r>
              <a:rPr lang="ru-RU" sz="1800" dirty="0" err="1" smtClean="0"/>
              <a:t>хавфсизлиги</a:t>
            </a:r>
            <a:r>
              <a:rPr lang="ru-RU" sz="1800" dirty="0" smtClean="0"/>
              <a:t> </a:t>
            </a:r>
            <a:r>
              <a:rPr lang="ru-RU" sz="1800" dirty="0" err="1" smtClean="0"/>
              <a:t>бўйича</a:t>
            </a:r>
            <a:r>
              <a:rPr lang="ru-RU" sz="1800" dirty="0" smtClean="0"/>
              <a:t> Директива)” </a:t>
            </a:r>
            <a:r>
              <a:rPr lang="ru-RU" sz="1800" dirty="0" err="1" smtClean="0"/>
              <a:t>ва</a:t>
            </a:r>
            <a:r>
              <a:rPr lang="ru-RU" sz="1800" dirty="0" smtClean="0"/>
              <a:t> 2001 </a:t>
            </a:r>
            <a:r>
              <a:rPr lang="ru-RU" sz="1800" dirty="0" err="1" smtClean="0"/>
              <a:t>йил</a:t>
            </a:r>
            <a:r>
              <a:rPr lang="ru-RU" sz="1800" dirty="0" smtClean="0"/>
              <a:t> </a:t>
            </a:r>
            <a:br>
              <a:rPr lang="ru-RU" sz="1800" dirty="0" smtClean="0"/>
            </a:br>
            <a:r>
              <a:rPr lang="ru-RU" sz="1800" dirty="0" smtClean="0"/>
              <a:t>19 </a:t>
            </a:r>
            <a:r>
              <a:rPr lang="ru-RU" sz="1800" dirty="0" err="1" smtClean="0"/>
              <a:t>мартдаги</a:t>
            </a:r>
            <a:r>
              <a:rPr lang="ru-RU" sz="1800" dirty="0" smtClean="0"/>
              <a:t> “Транс Европа </a:t>
            </a:r>
            <a:r>
              <a:rPr lang="ru-RU" sz="1800" dirty="0" err="1" smtClean="0"/>
              <a:t>оддий</a:t>
            </a:r>
            <a:r>
              <a:rPr lang="ru-RU" sz="1800" dirty="0" smtClean="0"/>
              <a:t> </a:t>
            </a:r>
            <a:r>
              <a:rPr lang="ru-RU" sz="1800" dirty="0" err="1" smtClean="0"/>
              <a:t>темир</a:t>
            </a:r>
            <a:r>
              <a:rPr lang="ru-RU" sz="1800" dirty="0" smtClean="0"/>
              <a:t> </a:t>
            </a:r>
            <a:r>
              <a:rPr lang="ru-RU" sz="1800" dirty="0" err="1" smtClean="0"/>
              <a:t>йўл</a:t>
            </a:r>
            <a:r>
              <a:rPr lang="ru-RU" sz="1800" dirty="0" smtClean="0"/>
              <a:t> </a:t>
            </a:r>
            <a:r>
              <a:rPr lang="ru-RU" sz="1800" dirty="0" err="1" smtClean="0"/>
              <a:t>тизимларининг</a:t>
            </a:r>
            <a:r>
              <a:rPr lang="ru-RU" sz="1800" dirty="0" smtClean="0"/>
              <a:t> эксплуатация </a:t>
            </a:r>
            <a:r>
              <a:rPr lang="ru-RU" sz="1800" dirty="0" err="1" smtClean="0"/>
              <a:t>ҳамкорлиги</a:t>
            </a:r>
            <a:r>
              <a:rPr lang="ru-RU" sz="1800" dirty="0" smtClean="0"/>
              <a:t> (</a:t>
            </a:r>
            <a:r>
              <a:rPr lang="ru-RU" sz="1800" dirty="0" err="1" smtClean="0"/>
              <a:t>мувофиқлиги</a:t>
            </a:r>
            <a:r>
              <a:rPr lang="ru-RU" sz="1800" dirty="0" smtClean="0"/>
              <a:t>) </a:t>
            </a:r>
            <a:r>
              <a:rPr lang="ru-RU" sz="1800" dirty="0" err="1" smtClean="0"/>
              <a:t>тўғрисида</a:t>
            </a:r>
            <a:r>
              <a:rPr lang="ru-RU" sz="1800" dirty="0" smtClean="0"/>
              <a:t>” </a:t>
            </a:r>
            <a:r>
              <a:rPr lang="ru-RU" sz="1800" dirty="0" err="1" smtClean="0"/>
              <a:t>каби</a:t>
            </a:r>
            <a:r>
              <a:rPr lang="ru-RU" sz="1800" dirty="0" smtClean="0"/>
              <a:t> </a:t>
            </a:r>
            <a:r>
              <a:rPr lang="ru-RU" sz="1800" dirty="0" err="1" smtClean="0"/>
              <a:t>директиваларининг</a:t>
            </a:r>
            <a:r>
              <a:rPr lang="ru-RU" sz="1800" dirty="0" smtClean="0"/>
              <a:t> </a:t>
            </a:r>
            <a:r>
              <a:rPr lang="ru-RU" sz="1800" dirty="0" err="1" smtClean="0"/>
              <a:t>алоҳида</a:t>
            </a:r>
            <a:r>
              <a:rPr lang="ru-RU" sz="1800" dirty="0" smtClean="0"/>
              <a:t> </a:t>
            </a:r>
            <a:r>
              <a:rPr lang="ru-RU" sz="1800" dirty="0" err="1" smtClean="0"/>
              <a:t>нормалари</a:t>
            </a:r>
            <a:r>
              <a:rPr lang="ru-RU" sz="1800" dirty="0" smtClean="0"/>
              <a:t> </a:t>
            </a:r>
            <a:r>
              <a:rPr lang="ru-RU" sz="1800" dirty="0" err="1" smtClean="0"/>
              <a:t>ҳисобга</a:t>
            </a:r>
            <a:r>
              <a:rPr lang="ru-RU" sz="1800" dirty="0" smtClean="0"/>
              <a:t> </a:t>
            </a:r>
            <a:r>
              <a:rPr lang="ru-RU" sz="1800" dirty="0" err="1" smtClean="0"/>
              <a:t>олинган</a:t>
            </a:r>
            <a:r>
              <a:rPr lang="ru-RU" sz="1800" dirty="0" smtClean="0"/>
              <a:t>.</a:t>
            </a:r>
            <a:endParaRPr lang="ru-RU" sz="1800" dirty="0"/>
          </a:p>
        </p:txBody>
      </p:sp>
      <p:pic>
        <p:nvPicPr>
          <p:cNvPr id="5" name="Объект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67" y="2316691"/>
            <a:ext cx="5126233" cy="3386138"/>
          </a:xfrm>
          <a:prstGeom prst="rect">
            <a:avLst/>
          </a:prstGeom>
        </p:spPr>
      </p:pic>
      <p:pic>
        <p:nvPicPr>
          <p:cNvPr id="6" name="Объект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635" y="2316691"/>
            <a:ext cx="5193632" cy="3386138"/>
          </a:xfrm>
          <a:prstGeom prst="rect">
            <a:avLst/>
          </a:prstGeom>
        </p:spPr>
      </p:pic>
    </p:spTree>
    <p:extLst>
      <p:ext uri="{BB962C8B-B14F-4D97-AF65-F5344CB8AC3E}">
        <p14:creationId xmlns:p14="http://schemas.microsoft.com/office/powerpoint/2010/main" val="57317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3"/>
          <p:cNvSpPr txBox="1">
            <a:spLocks/>
          </p:cNvSpPr>
          <p:nvPr/>
        </p:nvSpPr>
        <p:spPr>
          <a:xfrm>
            <a:off x="965199" y="578378"/>
            <a:ext cx="10160000" cy="148748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r>
              <a:rPr lang="ru-RU" sz="1800" dirty="0" err="1" smtClean="0"/>
              <a:t>Хизмат</a:t>
            </a:r>
            <a:r>
              <a:rPr lang="ru-RU" sz="1800" dirty="0" smtClean="0"/>
              <a:t> </a:t>
            </a:r>
            <a:r>
              <a:rPr lang="ru-RU" sz="1800" dirty="0" err="1" smtClean="0"/>
              <a:t>муддатини</a:t>
            </a:r>
            <a:r>
              <a:rPr lang="ru-RU" sz="1800" dirty="0" smtClean="0"/>
              <a:t> </a:t>
            </a:r>
            <a:r>
              <a:rPr lang="ru-RU" sz="1800" dirty="0" err="1" smtClean="0"/>
              <a:t>узайтириш</a:t>
            </a:r>
            <a:r>
              <a:rPr lang="ru-RU" sz="1800" dirty="0" smtClean="0"/>
              <a:t> </a:t>
            </a:r>
            <a:r>
              <a:rPr lang="ru-RU" sz="1800" dirty="0" err="1" smtClean="0"/>
              <a:t>орқали</a:t>
            </a:r>
            <a:r>
              <a:rPr lang="ru-RU" sz="1800" dirty="0" smtClean="0"/>
              <a:t> модернизация </a:t>
            </a:r>
            <a:r>
              <a:rPr lang="ru-RU" sz="1800" dirty="0" err="1" smtClean="0"/>
              <a:t>қилинган</a:t>
            </a:r>
            <a:r>
              <a:rPr lang="ru-RU" sz="1800" dirty="0" smtClean="0"/>
              <a:t> </a:t>
            </a:r>
            <a:r>
              <a:rPr lang="ru-RU" sz="1800" dirty="0" err="1" smtClean="0"/>
              <a:t>ҳаракатдаги</a:t>
            </a:r>
            <a:r>
              <a:rPr lang="ru-RU" sz="1800" dirty="0" smtClean="0"/>
              <a:t> </a:t>
            </a:r>
            <a:r>
              <a:rPr lang="ru-RU" sz="1800" dirty="0" err="1" smtClean="0"/>
              <a:t>темир</a:t>
            </a:r>
            <a:r>
              <a:rPr lang="ru-RU" sz="1800" dirty="0" smtClean="0"/>
              <a:t> </a:t>
            </a:r>
            <a:r>
              <a:rPr lang="ru-RU" sz="1800" dirty="0" err="1" smtClean="0"/>
              <a:t>йўл</a:t>
            </a:r>
            <a:r>
              <a:rPr lang="ru-RU" sz="1800" dirty="0" smtClean="0"/>
              <a:t> </a:t>
            </a:r>
            <a:r>
              <a:rPr lang="ru-RU" sz="1800" dirty="0" err="1" smtClean="0"/>
              <a:t>таркиби</a:t>
            </a:r>
            <a:r>
              <a:rPr lang="ru-RU" sz="1800" dirty="0" smtClean="0"/>
              <a:t> </a:t>
            </a:r>
            <a:r>
              <a:rPr lang="ru-RU" sz="1800" dirty="0" err="1" smtClean="0"/>
              <a:t>ва</a:t>
            </a:r>
            <a:r>
              <a:rPr lang="ru-RU" sz="1800" dirty="0" smtClean="0"/>
              <a:t> </a:t>
            </a:r>
            <a:r>
              <a:rPr lang="ru-RU" sz="1800" dirty="0" err="1" smtClean="0"/>
              <a:t>унинг</a:t>
            </a:r>
            <a:r>
              <a:rPr lang="ru-RU" sz="1800" dirty="0" smtClean="0"/>
              <a:t> </a:t>
            </a:r>
            <a:r>
              <a:rPr lang="ru-RU" sz="1800" dirty="0" err="1" smtClean="0"/>
              <a:t>таркибий</a:t>
            </a:r>
            <a:r>
              <a:rPr lang="ru-RU" sz="1800" dirty="0" smtClean="0"/>
              <a:t> </a:t>
            </a:r>
            <a:r>
              <a:rPr lang="ru-RU" sz="1800" dirty="0" err="1" smtClean="0"/>
              <a:t>қисмларига</a:t>
            </a:r>
            <a:r>
              <a:rPr lang="ru-RU" sz="1800" dirty="0" smtClean="0"/>
              <a:t> </a:t>
            </a:r>
            <a:r>
              <a:rPr lang="ru-RU" sz="1800" dirty="0" err="1" smtClean="0"/>
              <a:t>янги</a:t>
            </a:r>
            <a:r>
              <a:rPr lang="ru-RU" sz="1800" dirty="0" smtClean="0"/>
              <a:t> </a:t>
            </a:r>
            <a:r>
              <a:rPr lang="ru-RU" sz="1800" dirty="0" err="1" smtClean="0"/>
              <a:t>ишлаб</a:t>
            </a:r>
            <a:r>
              <a:rPr lang="ru-RU" sz="1800" dirty="0" smtClean="0"/>
              <a:t> </a:t>
            </a:r>
            <a:r>
              <a:rPr lang="ru-RU" sz="1800" dirty="0" err="1" smtClean="0"/>
              <a:t>чиқарилган</a:t>
            </a:r>
            <a:r>
              <a:rPr lang="ru-RU" sz="1800" dirty="0" smtClean="0"/>
              <a:t> </a:t>
            </a:r>
            <a:r>
              <a:rPr lang="ru-RU" sz="1800" dirty="0" err="1" smtClean="0"/>
              <a:t>ҳаракатдаги</a:t>
            </a:r>
            <a:r>
              <a:rPr lang="ru-RU" sz="1800" dirty="0" smtClean="0"/>
              <a:t> </a:t>
            </a:r>
            <a:r>
              <a:rPr lang="ru-RU" sz="1800" dirty="0" err="1" smtClean="0"/>
              <a:t>темир</a:t>
            </a:r>
            <a:r>
              <a:rPr lang="ru-RU" sz="1800" dirty="0" smtClean="0"/>
              <a:t> </a:t>
            </a:r>
            <a:r>
              <a:rPr lang="ru-RU" sz="1800" dirty="0" err="1" smtClean="0"/>
              <a:t>йўл</a:t>
            </a:r>
            <a:r>
              <a:rPr lang="ru-RU" sz="1800" dirty="0" smtClean="0"/>
              <a:t> </a:t>
            </a:r>
            <a:r>
              <a:rPr lang="ru-RU" sz="1800" dirty="0" err="1" smtClean="0"/>
              <a:t>таркиби</a:t>
            </a:r>
            <a:r>
              <a:rPr lang="ru-RU" sz="1800" dirty="0" smtClean="0"/>
              <a:t> </a:t>
            </a:r>
            <a:r>
              <a:rPr lang="ru-RU" sz="1800" dirty="0" err="1" smtClean="0"/>
              <a:t>ва</a:t>
            </a:r>
            <a:r>
              <a:rPr lang="ru-RU" sz="1800" dirty="0" smtClean="0"/>
              <a:t> </a:t>
            </a:r>
            <a:r>
              <a:rPr lang="ru-RU" sz="1800" dirty="0" err="1" smtClean="0"/>
              <a:t>унинг</a:t>
            </a:r>
            <a:r>
              <a:rPr lang="ru-RU" sz="1800" dirty="0" smtClean="0"/>
              <a:t> </a:t>
            </a:r>
            <a:r>
              <a:rPr lang="ru-RU" sz="1800" dirty="0" err="1" smtClean="0"/>
              <a:t>таркибий</a:t>
            </a:r>
            <a:r>
              <a:rPr lang="ru-RU" sz="1800" dirty="0" smtClean="0"/>
              <a:t> </a:t>
            </a:r>
            <a:r>
              <a:rPr lang="ru-RU" sz="1800" dirty="0" err="1" smtClean="0"/>
              <a:t>қисмларига</a:t>
            </a:r>
            <a:r>
              <a:rPr lang="ru-RU" sz="1800" dirty="0" smtClean="0"/>
              <a:t> </a:t>
            </a:r>
            <a:r>
              <a:rPr lang="ru-RU" sz="1800" dirty="0" err="1" smtClean="0"/>
              <a:t>татбиқ</a:t>
            </a:r>
            <a:r>
              <a:rPr lang="ru-RU" sz="1800" dirty="0" smtClean="0"/>
              <a:t> </a:t>
            </a:r>
            <a:r>
              <a:rPr lang="ru-RU" sz="1800" dirty="0" err="1" smtClean="0"/>
              <a:t>этиладиган</a:t>
            </a:r>
            <a:r>
              <a:rPr lang="ru-RU" sz="1800" dirty="0" smtClean="0"/>
              <a:t> </a:t>
            </a:r>
            <a:r>
              <a:rPr lang="ru-RU" sz="1800" dirty="0" err="1" smtClean="0"/>
              <a:t>каби</a:t>
            </a:r>
            <a:r>
              <a:rPr lang="ru-RU" sz="1800" dirty="0" smtClean="0"/>
              <a:t> </a:t>
            </a:r>
            <a:r>
              <a:rPr lang="ru-RU" sz="1800" dirty="0" err="1" smtClean="0"/>
              <a:t>мувофиқликни</a:t>
            </a:r>
            <a:r>
              <a:rPr lang="ru-RU" sz="1800" dirty="0" smtClean="0"/>
              <a:t> </a:t>
            </a:r>
            <a:r>
              <a:rPr lang="ru-RU" sz="1800" dirty="0" err="1" smtClean="0"/>
              <a:t>баҳолаш</a:t>
            </a:r>
            <a:r>
              <a:rPr lang="ru-RU" sz="1800" dirty="0" smtClean="0"/>
              <a:t> </a:t>
            </a:r>
            <a:r>
              <a:rPr lang="ru-RU" sz="1800" dirty="0" err="1" smtClean="0"/>
              <a:t>тартиб-таомиллари</a:t>
            </a:r>
            <a:r>
              <a:rPr lang="ru-RU" sz="1800" dirty="0" smtClean="0"/>
              <a:t> </a:t>
            </a:r>
            <a:r>
              <a:rPr lang="ru-RU" sz="1800" dirty="0" err="1" smtClean="0"/>
              <a:t>татбиқ</a:t>
            </a:r>
            <a:r>
              <a:rPr lang="ru-RU" sz="1800" dirty="0" smtClean="0"/>
              <a:t> </a:t>
            </a:r>
            <a:r>
              <a:rPr lang="ru-RU" sz="1800" dirty="0" err="1" smtClean="0"/>
              <a:t>этилиши</a:t>
            </a:r>
            <a:r>
              <a:rPr lang="ru-RU" sz="1800" dirty="0" smtClean="0"/>
              <a:t> </a:t>
            </a:r>
            <a:r>
              <a:rPr lang="ru-RU" sz="1800" dirty="0" err="1" smtClean="0"/>
              <a:t>белгиланди</a:t>
            </a:r>
            <a:r>
              <a:rPr lang="ru-RU" sz="1800" dirty="0" smtClean="0"/>
              <a:t>.</a:t>
            </a:r>
            <a:endParaRPr lang="ru-RU" sz="1800" dirty="0"/>
          </a:p>
        </p:txBody>
      </p:sp>
      <p:pic>
        <p:nvPicPr>
          <p:cNvPr id="7"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89862"/>
            <a:ext cx="6390374" cy="4222864"/>
          </a:xfrm>
          <a:prstGeom prst="rect">
            <a:avLst/>
          </a:prstGeom>
        </p:spPr>
      </p:pic>
      <p:pic>
        <p:nvPicPr>
          <p:cNvPr id="8" name="Объект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5679" y="1889861"/>
            <a:ext cx="4156509" cy="4222865"/>
          </a:xfrm>
          <a:prstGeom prst="rect">
            <a:avLst/>
          </a:prstGeom>
        </p:spPr>
      </p:pic>
    </p:spTree>
    <p:extLst>
      <p:ext uri="{BB962C8B-B14F-4D97-AF65-F5344CB8AC3E}">
        <p14:creationId xmlns:p14="http://schemas.microsoft.com/office/powerpoint/2010/main" val="1212835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3"/>
          <p:cNvSpPr txBox="1">
            <a:spLocks/>
          </p:cNvSpPr>
          <p:nvPr/>
        </p:nvSpPr>
        <p:spPr>
          <a:xfrm>
            <a:off x="1159932" y="2949045"/>
            <a:ext cx="10160000" cy="186848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r>
              <a:rPr lang="ru-RU" sz="1800" dirty="0" err="1" smtClean="0"/>
              <a:t>Фойдаланишга</a:t>
            </a:r>
            <a:r>
              <a:rPr lang="ru-RU" sz="1800" dirty="0" smtClean="0"/>
              <a:t> </a:t>
            </a:r>
            <a:r>
              <a:rPr lang="ru-RU" sz="1800" dirty="0" err="1" smtClean="0"/>
              <a:t>топшириладиган</a:t>
            </a:r>
            <a:r>
              <a:rPr lang="ru-RU" sz="1800" dirty="0" smtClean="0"/>
              <a:t> </a:t>
            </a:r>
            <a:r>
              <a:rPr lang="ru-RU" sz="1800" dirty="0" err="1" smtClean="0"/>
              <a:t>ҳаракатдаги</a:t>
            </a:r>
            <a:r>
              <a:rPr lang="ru-RU" sz="1800" dirty="0" smtClean="0"/>
              <a:t> </a:t>
            </a:r>
            <a:r>
              <a:rPr lang="ru-RU" sz="1800" dirty="0" err="1" smtClean="0"/>
              <a:t>темир</a:t>
            </a:r>
            <a:r>
              <a:rPr lang="ru-RU" sz="1800" dirty="0" smtClean="0"/>
              <a:t> </a:t>
            </a:r>
            <a:r>
              <a:rPr lang="ru-RU" sz="1800" dirty="0" err="1" smtClean="0"/>
              <a:t>йўл</a:t>
            </a:r>
            <a:r>
              <a:rPr lang="ru-RU" sz="1800" dirty="0" smtClean="0"/>
              <a:t> </a:t>
            </a:r>
            <a:r>
              <a:rPr lang="ru-RU" sz="1800" dirty="0" err="1" smtClean="0"/>
              <a:t>таркибига</a:t>
            </a:r>
            <a:r>
              <a:rPr lang="ru-RU" sz="1800" dirty="0" smtClean="0"/>
              <a:t> </a:t>
            </a:r>
            <a:r>
              <a:rPr lang="ru-RU" sz="1800" dirty="0" err="1" smtClean="0"/>
              <a:t>ушбу</a:t>
            </a:r>
            <a:r>
              <a:rPr lang="ru-RU" sz="1800" dirty="0" smtClean="0"/>
              <a:t> Техник регламент </a:t>
            </a:r>
            <a:r>
              <a:rPr lang="ru-RU" sz="1800" dirty="0" err="1" smtClean="0"/>
              <a:t>билан</a:t>
            </a:r>
            <a:r>
              <a:rPr lang="ru-RU" sz="1800" dirty="0" smtClean="0"/>
              <a:t> </a:t>
            </a:r>
            <a:r>
              <a:rPr lang="ru-RU" sz="1800" dirty="0" err="1" smtClean="0"/>
              <a:t>белгиланган</a:t>
            </a:r>
            <a:r>
              <a:rPr lang="ru-RU" sz="1800" dirty="0" smtClean="0"/>
              <a:t> </a:t>
            </a:r>
            <a:r>
              <a:rPr lang="ru-RU" sz="1800" dirty="0" err="1" smtClean="0"/>
              <a:t>талабларга</a:t>
            </a:r>
            <a:r>
              <a:rPr lang="ru-RU" sz="1800" dirty="0" smtClean="0"/>
              <a:t> </a:t>
            </a:r>
            <a:r>
              <a:rPr lang="ru-RU" sz="1800" dirty="0" err="1" smtClean="0"/>
              <a:t>риоя</a:t>
            </a:r>
            <a:r>
              <a:rPr lang="ru-RU" sz="1800" dirty="0" smtClean="0"/>
              <a:t> </a:t>
            </a:r>
            <a:r>
              <a:rPr lang="ru-RU" sz="1800" dirty="0" err="1" smtClean="0"/>
              <a:t>қилиш</a:t>
            </a:r>
            <a:r>
              <a:rPr lang="ru-RU" sz="1800" dirty="0" smtClean="0"/>
              <a:t> </a:t>
            </a:r>
            <a:r>
              <a:rPr lang="ru-RU" sz="1800" dirty="0" err="1" smtClean="0"/>
              <a:t>бўйича</a:t>
            </a:r>
            <a:r>
              <a:rPr lang="ru-RU" sz="1800" dirty="0" smtClean="0"/>
              <a:t> </a:t>
            </a:r>
            <a:r>
              <a:rPr lang="ru-RU" sz="1800" dirty="0" err="1" smtClean="0"/>
              <a:t>давлат</a:t>
            </a:r>
            <a:r>
              <a:rPr lang="ru-RU" sz="1800" dirty="0" smtClean="0"/>
              <a:t> </a:t>
            </a:r>
            <a:r>
              <a:rPr lang="ru-RU" sz="1800" dirty="0" err="1" smtClean="0"/>
              <a:t>назорати</a:t>
            </a:r>
            <a:r>
              <a:rPr lang="ru-RU" sz="1800" dirty="0" smtClean="0"/>
              <a:t> </a:t>
            </a:r>
            <a:r>
              <a:rPr lang="ru-RU" sz="1800" dirty="0" err="1" smtClean="0"/>
              <a:t>Ўзбекистон</a:t>
            </a:r>
            <a:r>
              <a:rPr lang="ru-RU" sz="1800" dirty="0" smtClean="0"/>
              <a:t> </a:t>
            </a:r>
            <a:r>
              <a:rPr lang="ru-RU" sz="1800" dirty="0" err="1" smtClean="0"/>
              <a:t>Республикаси</a:t>
            </a:r>
            <a:r>
              <a:rPr lang="ru-RU" sz="1800" dirty="0" smtClean="0"/>
              <a:t> Транспорт </a:t>
            </a:r>
            <a:r>
              <a:rPr lang="ru-RU" sz="1800" dirty="0" err="1" smtClean="0"/>
              <a:t>вазирлиги</a:t>
            </a:r>
            <a:r>
              <a:rPr lang="ru-RU" sz="1800" dirty="0" smtClean="0"/>
              <a:t> </a:t>
            </a:r>
            <a:r>
              <a:rPr lang="ru-RU" sz="1800" dirty="0" err="1" smtClean="0"/>
              <a:t>ҳузуридаги</a:t>
            </a:r>
            <a:r>
              <a:rPr lang="ru-RU" sz="1800" dirty="0" smtClean="0"/>
              <a:t> Темир </a:t>
            </a:r>
            <a:r>
              <a:rPr lang="ru-RU" sz="1800" dirty="0" err="1" smtClean="0"/>
              <a:t>йўлларда</a:t>
            </a:r>
            <a:r>
              <a:rPr lang="ru-RU" sz="1800" dirty="0" smtClean="0"/>
              <a:t> </a:t>
            </a:r>
            <a:r>
              <a:rPr lang="ru-RU" sz="1800" dirty="0" err="1" smtClean="0"/>
              <a:t>юк</a:t>
            </a:r>
            <a:r>
              <a:rPr lang="ru-RU" sz="1800" dirty="0" smtClean="0"/>
              <a:t> </a:t>
            </a:r>
            <a:r>
              <a:rPr lang="ru-RU" sz="1800" dirty="0" err="1" smtClean="0"/>
              <a:t>ва</a:t>
            </a:r>
            <a:r>
              <a:rPr lang="ru-RU" sz="1800" dirty="0" smtClean="0"/>
              <a:t> </a:t>
            </a:r>
            <a:r>
              <a:rPr lang="ru-RU" sz="1800" dirty="0" err="1" smtClean="0"/>
              <a:t>йўловчилар</a:t>
            </a:r>
            <a:r>
              <a:rPr lang="ru-RU" sz="1800" dirty="0" smtClean="0"/>
              <a:t> </a:t>
            </a:r>
            <a:r>
              <a:rPr lang="ru-RU" sz="1800" dirty="0" err="1" smtClean="0"/>
              <a:t>ташиш</a:t>
            </a:r>
            <a:r>
              <a:rPr lang="ru-RU" sz="1800" dirty="0" smtClean="0"/>
              <a:t> </a:t>
            </a:r>
            <a:r>
              <a:rPr lang="ru-RU" sz="1800" dirty="0" err="1" smtClean="0"/>
              <a:t>хавфсизлигини</a:t>
            </a:r>
            <a:r>
              <a:rPr lang="ru-RU" sz="1800" dirty="0" smtClean="0"/>
              <a:t> </a:t>
            </a:r>
            <a:r>
              <a:rPr lang="ru-RU" sz="1800" dirty="0" err="1" smtClean="0"/>
              <a:t>назорат</a:t>
            </a:r>
            <a:r>
              <a:rPr lang="ru-RU" sz="1800" dirty="0" smtClean="0"/>
              <a:t> </a:t>
            </a:r>
            <a:r>
              <a:rPr lang="ru-RU" sz="1800" dirty="0" err="1" smtClean="0"/>
              <a:t>қилиш</a:t>
            </a:r>
            <a:r>
              <a:rPr lang="ru-RU" sz="1800" dirty="0" smtClean="0"/>
              <a:t> </a:t>
            </a:r>
            <a:r>
              <a:rPr lang="ru-RU" sz="1800" dirty="0" err="1" smtClean="0"/>
              <a:t>инспекцияси</a:t>
            </a:r>
            <a:r>
              <a:rPr lang="ru-RU" sz="1800" dirty="0" smtClean="0"/>
              <a:t>, </a:t>
            </a:r>
            <a:r>
              <a:rPr lang="ru-RU" sz="1800" dirty="0" err="1" smtClean="0"/>
              <a:t>Ўзбекистон</a:t>
            </a:r>
            <a:r>
              <a:rPr lang="ru-RU" sz="1800" dirty="0" smtClean="0"/>
              <a:t> техник </a:t>
            </a:r>
            <a:r>
              <a:rPr lang="ru-RU" sz="1800" dirty="0" err="1" smtClean="0"/>
              <a:t>жиҳатдан</a:t>
            </a:r>
            <a:r>
              <a:rPr lang="ru-RU" sz="1800" dirty="0" smtClean="0"/>
              <a:t> </a:t>
            </a:r>
            <a:r>
              <a:rPr lang="ru-RU" sz="1800" dirty="0" err="1" smtClean="0"/>
              <a:t>тартибга</a:t>
            </a:r>
            <a:r>
              <a:rPr lang="ru-RU" sz="1800" dirty="0" smtClean="0"/>
              <a:t> </a:t>
            </a:r>
            <a:r>
              <a:rPr lang="ru-RU" sz="1800" dirty="0" err="1" smtClean="0"/>
              <a:t>солиш</a:t>
            </a:r>
            <a:r>
              <a:rPr lang="ru-RU" sz="1800" dirty="0" smtClean="0"/>
              <a:t> </a:t>
            </a:r>
            <a:r>
              <a:rPr lang="ru-RU" sz="1800" dirty="0" err="1" smtClean="0"/>
              <a:t>агентлиги</a:t>
            </a:r>
            <a:r>
              <a:rPr lang="ru-RU" sz="1800" dirty="0" smtClean="0"/>
              <a:t>, </a:t>
            </a:r>
            <a:r>
              <a:rPr lang="ru-RU" sz="1800" dirty="0" err="1" smtClean="0"/>
              <a:t>шунингдек</a:t>
            </a:r>
            <a:r>
              <a:rPr lang="ru-RU" sz="1800" dirty="0" smtClean="0"/>
              <a:t>, </a:t>
            </a:r>
            <a:r>
              <a:rPr lang="ru-RU" sz="1800" dirty="0" err="1" smtClean="0"/>
              <a:t>бошқа</a:t>
            </a:r>
            <a:r>
              <a:rPr lang="ru-RU" sz="1800" dirty="0" smtClean="0"/>
              <a:t> </a:t>
            </a:r>
            <a:r>
              <a:rPr lang="ru-RU" sz="1800" dirty="0" err="1" smtClean="0"/>
              <a:t>махсус</a:t>
            </a:r>
            <a:r>
              <a:rPr lang="ru-RU" sz="1800" dirty="0" smtClean="0"/>
              <a:t> </a:t>
            </a:r>
            <a:r>
              <a:rPr lang="ru-RU" sz="1800" dirty="0" err="1" smtClean="0"/>
              <a:t>ваколатли</a:t>
            </a:r>
            <a:r>
              <a:rPr lang="ru-RU" sz="1800" dirty="0" smtClean="0"/>
              <a:t> </a:t>
            </a:r>
            <a:r>
              <a:rPr lang="ru-RU" sz="1800" dirty="0" err="1" smtClean="0"/>
              <a:t>давлат</a:t>
            </a:r>
            <a:r>
              <a:rPr lang="ru-RU" sz="1800" dirty="0" smtClean="0"/>
              <a:t> </a:t>
            </a:r>
            <a:r>
              <a:rPr lang="ru-RU" sz="1800" dirty="0" err="1" smtClean="0"/>
              <a:t>органлари</a:t>
            </a:r>
            <a:r>
              <a:rPr lang="ru-RU" sz="1800" dirty="0" smtClean="0"/>
              <a:t> </a:t>
            </a:r>
            <a:r>
              <a:rPr lang="ru-RU" sz="1800" dirty="0" err="1" smtClean="0"/>
              <a:t>ўз</a:t>
            </a:r>
            <a:r>
              <a:rPr lang="ru-RU" sz="1800" dirty="0" smtClean="0"/>
              <a:t> </a:t>
            </a:r>
            <a:r>
              <a:rPr lang="ru-RU" sz="1800" dirty="0" err="1" smtClean="0"/>
              <a:t>ваколатлари</a:t>
            </a:r>
            <a:r>
              <a:rPr lang="ru-RU" sz="1800" dirty="0" smtClean="0"/>
              <a:t> </a:t>
            </a:r>
            <a:r>
              <a:rPr lang="ru-RU" sz="1800" dirty="0" err="1" smtClean="0"/>
              <a:t>доирасида</a:t>
            </a:r>
            <a:r>
              <a:rPr lang="ru-RU" sz="1800" dirty="0" smtClean="0"/>
              <a:t> </a:t>
            </a:r>
            <a:r>
              <a:rPr lang="ru-RU" sz="1800" dirty="0" err="1" smtClean="0"/>
              <a:t>амалга</a:t>
            </a:r>
            <a:r>
              <a:rPr lang="ru-RU" sz="1800" dirty="0" smtClean="0"/>
              <a:t> </a:t>
            </a:r>
            <a:r>
              <a:rPr lang="ru-RU" sz="1800" dirty="0" err="1" smtClean="0"/>
              <a:t>оширади</a:t>
            </a:r>
            <a:r>
              <a:rPr lang="ru-RU" sz="1800" dirty="0" smtClean="0"/>
              <a:t>.</a:t>
            </a:r>
            <a:endParaRPr lang="ru-RU" sz="1800" dirty="0"/>
          </a:p>
        </p:txBody>
      </p:sp>
      <p:pic>
        <p:nvPicPr>
          <p:cNvPr id="5" name="Picture 4"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632" y="968229"/>
            <a:ext cx="816334" cy="821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83177" y="1907199"/>
            <a:ext cx="3301243" cy="584775"/>
          </a:xfrm>
          <a:prstGeom prst="rect">
            <a:avLst/>
          </a:prstGeom>
          <a:noFill/>
        </p:spPr>
        <p:txBody>
          <a:bodyPr wrap="square" rtlCol="0">
            <a:spAutoFit/>
          </a:bodyPr>
          <a:lstStyle/>
          <a:p>
            <a:pPr algn="ctr"/>
            <a:r>
              <a:rPr lang="uz-Cyrl-UZ" sz="1600" b="1" dirty="0" smtClean="0">
                <a:solidFill>
                  <a:schemeClr val="accent5">
                    <a:lumMod val="50000"/>
                  </a:schemeClr>
                </a:solidFill>
              </a:rPr>
              <a:t>“ЎЗТЕМИРЙЎЛНАЗОРАТ”</a:t>
            </a:r>
          </a:p>
          <a:p>
            <a:pPr algn="ctr"/>
            <a:r>
              <a:rPr lang="uz-Cyrl-UZ" sz="1600" b="1" dirty="0" smtClean="0">
                <a:solidFill>
                  <a:schemeClr val="accent5">
                    <a:lumMod val="50000"/>
                  </a:schemeClr>
                </a:solidFill>
              </a:rPr>
              <a:t>инспекцияси</a:t>
            </a:r>
            <a:endParaRPr lang="ru-RU" sz="1600" b="1" dirty="0">
              <a:solidFill>
                <a:schemeClr val="accent5">
                  <a:lumMod val="50000"/>
                </a:schemeClr>
              </a:solidFill>
            </a:endParaRPr>
          </a:p>
        </p:txBody>
      </p:sp>
      <p:pic>
        <p:nvPicPr>
          <p:cNvPr id="10" name="Объект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49" y="968229"/>
            <a:ext cx="2571751" cy="1440181"/>
          </a:xfrm>
          <a:prstGeom prst="rect">
            <a:avLst/>
          </a:prstGeom>
        </p:spPr>
      </p:pic>
    </p:spTree>
    <p:extLst>
      <p:ext uri="{BB962C8B-B14F-4D97-AF65-F5344CB8AC3E}">
        <p14:creationId xmlns:p14="http://schemas.microsoft.com/office/powerpoint/2010/main" val="412147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3"/>
          <p:cNvSpPr txBox="1">
            <a:spLocks/>
          </p:cNvSpPr>
          <p:nvPr/>
        </p:nvSpPr>
        <p:spPr>
          <a:xfrm>
            <a:off x="838200" y="2254779"/>
            <a:ext cx="5037667" cy="313848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r>
              <a:rPr lang="ru-RU" sz="1800" dirty="0" smtClean="0"/>
              <a:t>Техник регламент </a:t>
            </a:r>
            <a:r>
              <a:rPr lang="ru-RU" sz="1800" dirty="0" err="1" smtClean="0"/>
              <a:t>кучга</a:t>
            </a:r>
            <a:r>
              <a:rPr lang="ru-RU" sz="1800" dirty="0" smtClean="0"/>
              <a:t> </a:t>
            </a:r>
            <a:r>
              <a:rPr lang="ru-RU" sz="1800" dirty="0" err="1" smtClean="0"/>
              <a:t>киргандан</a:t>
            </a:r>
            <a:r>
              <a:rPr lang="ru-RU" sz="1800" dirty="0" smtClean="0"/>
              <a:t> </a:t>
            </a:r>
            <a:r>
              <a:rPr lang="ru-RU" sz="1800" dirty="0" err="1" smtClean="0"/>
              <a:t>бошлаб</a:t>
            </a:r>
            <a:r>
              <a:rPr lang="ru-RU" sz="1800" dirty="0" smtClean="0"/>
              <a:t> </a:t>
            </a:r>
            <a:r>
              <a:rPr lang="ru-RU" sz="1800" dirty="0" err="1" smtClean="0"/>
              <a:t>Ўзбекистон</a:t>
            </a:r>
            <a:r>
              <a:rPr lang="ru-RU" sz="1800" dirty="0" smtClean="0"/>
              <a:t> </a:t>
            </a:r>
            <a:r>
              <a:rPr lang="ru-RU" sz="1800" dirty="0" err="1" smtClean="0"/>
              <a:t>Республикаси</a:t>
            </a:r>
            <a:r>
              <a:rPr lang="ru-RU" sz="1800" dirty="0" smtClean="0"/>
              <a:t> </a:t>
            </a:r>
            <a:r>
              <a:rPr lang="ru-RU" sz="1800" dirty="0" err="1" smtClean="0"/>
              <a:t>ҳудудида</a:t>
            </a:r>
            <a:r>
              <a:rPr lang="ru-RU" sz="1800" dirty="0" smtClean="0"/>
              <a:t> </a:t>
            </a:r>
            <a:r>
              <a:rPr lang="ru-RU" sz="1800" dirty="0" err="1" smtClean="0"/>
              <a:t>амал</a:t>
            </a:r>
            <a:r>
              <a:rPr lang="ru-RU" sz="1800" dirty="0" smtClean="0"/>
              <a:t> </a:t>
            </a:r>
            <a:r>
              <a:rPr lang="ru-RU" sz="1800" dirty="0" err="1" smtClean="0"/>
              <a:t>қиладиган</a:t>
            </a:r>
            <a:r>
              <a:rPr lang="ru-RU" sz="1800" dirty="0" smtClean="0"/>
              <a:t>, техник </a:t>
            </a:r>
            <a:r>
              <a:rPr lang="ru-RU" sz="1800" dirty="0" err="1" smtClean="0"/>
              <a:t>жиҳатдан</a:t>
            </a:r>
            <a:r>
              <a:rPr lang="ru-RU" sz="1800" dirty="0" smtClean="0"/>
              <a:t> </a:t>
            </a:r>
            <a:r>
              <a:rPr lang="ru-RU" sz="1800" dirty="0" err="1" smtClean="0"/>
              <a:t>тартибга</a:t>
            </a:r>
            <a:r>
              <a:rPr lang="ru-RU" sz="1800" dirty="0" smtClean="0"/>
              <a:t> </a:t>
            </a:r>
            <a:r>
              <a:rPr lang="ru-RU" sz="1800" dirty="0" err="1" smtClean="0"/>
              <a:t>солиш</a:t>
            </a:r>
            <a:r>
              <a:rPr lang="ru-RU" sz="1800" dirty="0" smtClean="0"/>
              <a:t> </a:t>
            </a:r>
            <a:r>
              <a:rPr lang="ru-RU" sz="1800" dirty="0" err="1" smtClean="0"/>
              <a:t>соҳасидаги</a:t>
            </a:r>
            <a:r>
              <a:rPr lang="ru-RU" sz="1800" dirty="0" smtClean="0"/>
              <a:t> </a:t>
            </a:r>
            <a:r>
              <a:rPr lang="ru-RU" sz="1800" dirty="0" err="1" smtClean="0"/>
              <a:t>ва</a:t>
            </a:r>
            <a:r>
              <a:rPr lang="ru-RU" sz="1800" dirty="0" smtClean="0"/>
              <a:t> </a:t>
            </a:r>
            <a:r>
              <a:rPr lang="ru-RU" sz="1800" dirty="0" err="1" smtClean="0"/>
              <a:t>темир</a:t>
            </a:r>
            <a:r>
              <a:rPr lang="ru-RU" sz="1800" dirty="0" smtClean="0"/>
              <a:t> </a:t>
            </a:r>
            <a:r>
              <a:rPr lang="ru-RU" sz="1800" dirty="0" err="1" smtClean="0"/>
              <a:t>йўл</a:t>
            </a:r>
            <a:r>
              <a:rPr lang="ru-RU" sz="1800" dirty="0" smtClean="0"/>
              <a:t> </a:t>
            </a:r>
            <a:r>
              <a:rPr lang="ru-RU" sz="1800" dirty="0" err="1" smtClean="0"/>
              <a:t>маҳсулотларининг</a:t>
            </a:r>
            <a:r>
              <a:rPr lang="ru-RU" sz="1800" dirty="0" smtClean="0"/>
              <a:t> </a:t>
            </a:r>
            <a:r>
              <a:rPr lang="ru-RU" sz="1800" dirty="0" err="1" smtClean="0"/>
              <a:t>хавфсизлиги</a:t>
            </a:r>
            <a:r>
              <a:rPr lang="ru-RU" sz="1800" dirty="0" smtClean="0"/>
              <a:t> </a:t>
            </a:r>
            <a:r>
              <a:rPr lang="ru-RU" sz="1800" dirty="0" err="1" smtClean="0"/>
              <a:t>талабларини</a:t>
            </a:r>
            <a:r>
              <a:rPr lang="ru-RU" sz="1800" dirty="0" smtClean="0"/>
              <a:t> </a:t>
            </a:r>
            <a:r>
              <a:rPr lang="ru-RU" sz="1800" dirty="0" err="1" smtClean="0"/>
              <a:t>белгиловчи</a:t>
            </a:r>
            <a:r>
              <a:rPr lang="ru-RU" sz="1800" dirty="0" smtClean="0"/>
              <a:t> норматив </a:t>
            </a:r>
            <a:r>
              <a:rPr lang="ru-RU" sz="1800" dirty="0" err="1" smtClean="0"/>
              <a:t>ҳуқуқий</a:t>
            </a:r>
            <a:r>
              <a:rPr lang="ru-RU" sz="1800" dirty="0" smtClean="0"/>
              <a:t> </a:t>
            </a:r>
            <a:r>
              <a:rPr lang="ru-RU" sz="1800" dirty="0" err="1" smtClean="0"/>
              <a:t>ҳужжатлар</a:t>
            </a:r>
            <a:r>
              <a:rPr lang="ru-RU" sz="1800" dirty="0" smtClean="0"/>
              <a:t> Техник регламент </a:t>
            </a:r>
            <a:r>
              <a:rPr lang="ru-RU" sz="1800" dirty="0" err="1" smtClean="0"/>
              <a:t>билан</a:t>
            </a:r>
            <a:r>
              <a:rPr lang="ru-RU" sz="1800" dirty="0" smtClean="0"/>
              <a:t> </a:t>
            </a:r>
            <a:r>
              <a:rPr lang="ru-RU" sz="1800" dirty="0" err="1" smtClean="0"/>
              <a:t>мувофиқлаштирилгунга</a:t>
            </a:r>
            <a:r>
              <a:rPr lang="ru-RU" sz="1800" dirty="0" smtClean="0"/>
              <a:t> </a:t>
            </a:r>
            <a:r>
              <a:rPr lang="ru-RU" sz="1800" dirty="0" err="1" smtClean="0"/>
              <a:t>қадар</a:t>
            </a:r>
            <a:r>
              <a:rPr lang="ru-RU" sz="1800" dirty="0" smtClean="0"/>
              <a:t> Техник </a:t>
            </a:r>
            <a:r>
              <a:rPr lang="ru-RU" sz="1800" dirty="0" err="1" smtClean="0"/>
              <a:t>регламентга</a:t>
            </a:r>
            <a:r>
              <a:rPr lang="ru-RU" sz="1800" dirty="0" smtClean="0"/>
              <a:t> </a:t>
            </a:r>
            <a:r>
              <a:rPr lang="ru-RU" sz="1800" dirty="0" err="1" smtClean="0"/>
              <a:t>зид</a:t>
            </a:r>
            <a:r>
              <a:rPr lang="ru-RU" sz="1800" dirty="0" smtClean="0"/>
              <a:t> </a:t>
            </a:r>
            <a:r>
              <a:rPr lang="ru-RU" sz="1800" dirty="0" err="1" smtClean="0"/>
              <a:t>бўлмаган</a:t>
            </a:r>
            <a:r>
              <a:rPr lang="ru-RU" sz="1800" dirty="0" smtClean="0"/>
              <a:t> </a:t>
            </a:r>
            <a:r>
              <a:rPr lang="ru-RU" sz="1800" dirty="0" err="1" smtClean="0"/>
              <a:t>қисмлари</a:t>
            </a:r>
            <a:r>
              <a:rPr lang="ru-RU" sz="1800" dirty="0" smtClean="0"/>
              <a:t> </a:t>
            </a:r>
            <a:r>
              <a:rPr lang="ru-RU" sz="1800" dirty="0" err="1" smtClean="0"/>
              <a:t>бўйича</a:t>
            </a:r>
            <a:r>
              <a:rPr lang="ru-RU" sz="1800" dirty="0" smtClean="0"/>
              <a:t> </a:t>
            </a:r>
            <a:r>
              <a:rPr lang="ru-RU" sz="1800" dirty="0" err="1" smtClean="0"/>
              <a:t>қўлланилади</a:t>
            </a:r>
            <a:r>
              <a:rPr lang="ru-RU" sz="1800" dirty="0" smtClean="0"/>
              <a:t>.</a:t>
            </a:r>
            <a:endParaRPr lang="ru-RU" sz="1800" dirty="0"/>
          </a:p>
        </p:txBody>
      </p:sp>
      <p:sp>
        <p:nvSpPr>
          <p:cNvPr id="7" name="Заголовок 1"/>
          <p:cNvSpPr txBox="1">
            <a:spLocks/>
          </p:cNvSpPr>
          <p:nvPr/>
        </p:nvSpPr>
        <p:spPr>
          <a:xfrm>
            <a:off x="838200" y="338667"/>
            <a:ext cx="10515600" cy="1236132"/>
          </a:xfrm>
          <a:prstGeom prst="rect">
            <a:avLst/>
          </a:prstGeom>
          <a:solidFill>
            <a:srgbClr val="58B6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000" b="1" dirty="0" err="1" smtClean="0">
                <a:solidFill>
                  <a:schemeClr val="bg1">
                    <a:lumMod val="95000"/>
                  </a:schemeClr>
                </a:solidFill>
                <a:effectLst>
                  <a:outerShdw blurRad="38100" dist="38100" dir="2700000" algn="tl">
                    <a:srgbClr val="000000">
                      <a:alpha val="43137"/>
                    </a:srgbClr>
                  </a:outerShdw>
                </a:effectLst>
              </a:rPr>
              <a:t>Фойдаланишга</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топшириладиган</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ҳаракатдаги</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темир</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йўл</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таркиби</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хавфсизлиги</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тўғрисидаги</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умумий</a:t>
            </a:r>
            <a:r>
              <a:rPr lang="ru-RU" sz="2000" b="1" dirty="0" smtClean="0">
                <a:solidFill>
                  <a:schemeClr val="bg1">
                    <a:lumMod val="95000"/>
                  </a:schemeClr>
                </a:solidFill>
                <a:effectLst>
                  <a:outerShdw blurRad="38100" dist="38100" dir="2700000" algn="tl">
                    <a:srgbClr val="000000">
                      <a:alpha val="43137"/>
                    </a:srgbClr>
                  </a:outerShdw>
                </a:effectLst>
              </a:rPr>
              <a:t> техник регламент </a:t>
            </a:r>
            <a:r>
              <a:rPr lang="ru-RU" sz="2000" b="1" dirty="0" err="1" smtClean="0">
                <a:solidFill>
                  <a:schemeClr val="bg1">
                    <a:lumMod val="95000"/>
                  </a:schemeClr>
                </a:solidFill>
                <a:effectLst>
                  <a:outerShdw blurRad="38100" dist="38100" dir="2700000" algn="tl">
                    <a:srgbClr val="000000">
                      <a:alpha val="43137"/>
                    </a:srgbClr>
                  </a:outerShdw>
                </a:effectLst>
              </a:rPr>
              <a:t>расмий</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эълон</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қилинган</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кундан</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бошлаб</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олти</a:t>
            </a:r>
            <a:r>
              <a:rPr lang="ru-RU" sz="2000" b="1" dirty="0" smtClean="0">
                <a:solidFill>
                  <a:schemeClr val="bg1">
                    <a:lumMod val="95000"/>
                  </a:schemeClr>
                </a:solidFill>
                <a:effectLst>
                  <a:outerShdw blurRad="38100" dist="38100" dir="2700000" algn="tl">
                    <a:srgbClr val="000000">
                      <a:alpha val="43137"/>
                    </a:srgbClr>
                  </a:outerShdw>
                </a:effectLst>
              </a:rPr>
              <a:t> ой </a:t>
            </a:r>
            <a:r>
              <a:rPr lang="ru-RU" sz="2000" b="1" dirty="0" err="1" smtClean="0">
                <a:solidFill>
                  <a:schemeClr val="bg1">
                    <a:lumMod val="95000"/>
                  </a:schemeClr>
                </a:solidFill>
                <a:effectLst>
                  <a:outerShdw blurRad="38100" dist="38100" dir="2700000" algn="tl">
                    <a:srgbClr val="000000">
                      <a:alpha val="43137"/>
                    </a:srgbClr>
                  </a:outerShdw>
                </a:effectLst>
              </a:rPr>
              <a:t>ўтгач</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амалга</a:t>
            </a:r>
            <a:r>
              <a:rPr lang="ru-RU" sz="2000" b="1" dirty="0" smtClean="0">
                <a:solidFill>
                  <a:schemeClr val="bg1">
                    <a:lumMod val="95000"/>
                  </a:schemeClr>
                </a:solidFill>
                <a:effectLst>
                  <a:outerShdw blurRad="38100" dist="38100" dir="2700000" algn="tl">
                    <a:srgbClr val="000000">
                      <a:alpha val="43137"/>
                    </a:srgbClr>
                  </a:outerShdw>
                </a:effectLst>
              </a:rPr>
              <a:t> </a:t>
            </a:r>
            <a:r>
              <a:rPr lang="ru-RU" sz="2000" b="1" dirty="0" err="1" smtClean="0">
                <a:solidFill>
                  <a:schemeClr val="bg1">
                    <a:lumMod val="95000"/>
                  </a:schemeClr>
                </a:solidFill>
                <a:effectLst>
                  <a:outerShdw blurRad="38100" dist="38100" dir="2700000" algn="tl">
                    <a:srgbClr val="000000">
                      <a:alpha val="43137"/>
                    </a:srgbClr>
                  </a:outerShdw>
                </a:effectLst>
              </a:rPr>
              <a:t>киритилади</a:t>
            </a:r>
            <a:r>
              <a:rPr lang="ru-RU" sz="2000" b="1" dirty="0" smtClean="0">
                <a:solidFill>
                  <a:schemeClr val="bg1">
                    <a:lumMod val="95000"/>
                  </a:schemeClr>
                </a:solidFill>
                <a:effectLst>
                  <a:outerShdw blurRad="38100" dist="38100" dir="2700000" algn="tl">
                    <a:srgbClr val="000000">
                      <a:alpha val="43137"/>
                    </a:srgbClr>
                  </a:outerShdw>
                </a:effectLst>
              </a:rPr>
              <a:t>.</a:t>
            </a:r>
          </a:p>
        </p:txBody>
      </p:sp>
      <p:sp>
        <p:nvSpPr>
          <p:cNvPr id="8" name="Объект 3"/>
          <p:cNvSpPr txBox="1">
            <a:spLocks/>
          </p:cNvSpPr>
          <p:nvPr/>
        </p:nvSpPr>
        <p:spPr>
          <a:xfrm>
            <a:off x="6316133" y="2254779"/>
            <a:ext cx="5037667" cy="313848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defPPr>
              <a:defRPr lang="ru-RU"/>
            </a:defPPr>
            <a:lvl1pPr indent="0" algn="just">
              <a:lnSpc>
                <a:spcPct val="90000"/>
              </a:lnSpc>
              <a:spcBef>
                <a:spcPts val="1200"/>
              </a:spcBef>
              <a:spcAft>
                <a:spcPts val="200"/>
              </a:spcAft>
              <a:buClr>
                <a:schemeClr val="accent1"/>
              </a:buClr>
              <a:buSzPct val="100000"/>
              <a:buFont typeface="Calibri" panose="020F0502020204030204" pitchFamily="34" charset="0"/>
              <a:buNone/>
              <a:defRPr sz="2000">
                <a:ln w="0"/>
                <a:solidFill>
                  <a:srgbClr val="002060"/>
                </a:solidFill>
                <a:effectLst>
                  <a:outerShdw blurRad="38100" dist="19050" dir="2700000" algn="tl" rotWithShape="0">
                    <a:schemeClr val="dk1">
                      <a:alpha val="40000"/>
                    </a:schemeClr>
                  </a:outerShdw>
                </a:effectLst>
              </a:defRPr>
            </a:lvl1pPr>
            <a:lvl2pPr marL="384048" indent="-182880">
              <a:lnSpc>
                <a:spcPct val="90000"/>
              </a:lnSpc>
              <a:spcBef>
                <a:spcPts val="200"/>
              </a:spcBef>
              <a:spcAft>
                <a:spcPts val="400"/>
              </a:spcAft>
              <a:buClr>
                <a:schemeClr val="accent1"/>
              </a:buClr>
              <a:buFont typeface="Calibri" pitchFamily="34" charset="0"/>
              <a:buChar char="◦"/>
              <a:defRPr>
                <a:solidFill>
                  <a:schemeClr val="lt1"/>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lt1"/>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lt1"/>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lt1"/>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lt1"/>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lt1"/>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lt1"/>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lt1"/>
                </a:solidFill>
              </a:defRPr>
            </a:lvl9pPr>
          </a:lstStyle>
          <a:p>
            <a:r>
              <a:rPr lang="ru-RU" sz="1800" dirty="0" smtClean="0"/>
              <a:t>Техник </a:t>
            </a:r>
            <a:r>
              <a:rPr lang="ru-RU" sz="1800" dirty="0" err="1" smtClean="0"/>
              <a:t>регламентга</a:t>
            </a:r>
            <a:r>
              <a:rPr lang="ru-RU" sz="1800" dirty="0" smtClean="0"/>
              <a:t> </a:t>
            </a:r>
            <a:r>
              <a:rPr lang="ru-RU" sz="1800" dirty="0" err="1" smtClean="0"/>
              <a:t>иловада</a:t>
            </a:r>
            <a:r>
              <a:rPr lang="ru-RU" sz="1800" dirty="0" smtClean="0"/>
              <a:t> </a:t>
            </a:r>
            <a:r>
              <a:rPr lang="ru-RU" sz="1800" dirty="0" err="1" smtClean="0"/>
              <a:t>назарда</a:t>
            </a:r>
            <a:r>
              <a:rPr lang="ru-RU" sz="1800" dirty="0" smtClean="0"/>
              <a:t> </a:t>
            </a:r>
            <a:r>
              <a:rPr lang="ru-RU" sz="1800" dirty="0" err="1" smtClean="0"/>
              <a:t>тутилган</a:t>
            </a:r>
            <a:r>
              <a:rPr lang="ru-RU" sz="1800" dirty="0" smtClean="0"/>
              <a:t> </a:t>
            </a:r>
            <a:r>
              <a:rPr lang="ru-RU" sz="1800" dirty="0" err="1" smtClean="0"/>
              <a:t>фойдаланишга</a:t>
            </a:r>
            <a:r>
              <a:rPr lang="ru-RU" sz="1800" dirty="0" smtClean="0"/>
              <a:t> </a:t>
            </a:r>
            <a:r>
              <a:rPr lang="ru-RU" sz="1800" dirty="0" err="1" smtClean="0"/>
              <a:t>топшириладиган</a:t>
            </a:r>
            <a:r>
              <a:rPr lang="ru-RU" sz="1800" dirty="0" smtClean="0"/>
              <a:t> </a:t>
            </a:r>
            <a:r>
              <a:rPr lang="ru-RU" sz="1800" dirty="0" err="1" smtClean="0"/>
              <a:t>ҳаракатдаги</a:t>
            </a:r>
            <a:r>
              <a:rPr lang="ru-RU" sz="1800" dirty="0" smtClean="0"/>
              <a:t> </a:t>
            </a:r>
            <a:r>
              <a:rPr lang="ru-RU" sz="1800" dirty="0" err="1" smtClean="0"/>
              <a:t>темир</a:t>
            </a:r>
            <a:r>
              <a:rPr lang="ru-RU" sz="1800" dirty="0" smtClean="0"/>
              <a:t> </a:t>
            </a:r>
            <a:r>
              <a:rPr lang="ru-RU" sz="1800" dirty="0" err="1" smtClean="0"/>
              <a:t>йўл</a:t>
            </a:r>
            <a:r>
              <a:rPr lang="ru-RU" sz="1800" dirty="0" smtClean="0"/>
              <a:t> </a:t>
            </a:r>
            <a:r>
              <a:rPr lang="ru-RU" sz="1800" dirty="0" err="1" smtClean="0"/>
              <a:t>таркиби</a:t>
            </a:r>
            <a:r>
              <a:rPr lang="ru-RU" sz="1800" dirty="0" smtClean="0"/>
              <a:t> </a:t>
            </a:r>
            <a:r>
              <a:rPr lang="ru-RU" sz="1800" dirty="0" err="1" smtClean="0"/>
              <a:t>учун</a:t>
            </a:r>
            <a:r>
              <a:rPr lang="ru-RU" sz="1800" dirty="0" smtClean="0"/>
              <a:t> </a:t>
            </a:r>
            <a:r>
              <a:rPr lang="ru-RU" sz="1800" dirty="0" err="1" smtClean="0"/>
              <a:t>олинган</a:t>
            </a:r>
            <a:r>
              <a:rPr lang="ru-RU" sz="1800" dirty="0" smtClean="0"/>
              <a:t> </a:t>
            </a:r>
            <a:r>
              <a:rPr lang="ru-RU" sz="1800" dirty="0" err="1" smtClean="0"/>
              <a:t>мувофиқлик</a:t>
            </a:r>
            <a:r>
              <a:rPr lang="ru-RU" sz="1800" dirty="0" smtClean="0"/>
              <a:t> </a:t>
            </a:r>
            <a:r>
              <a:rPr lang="ru-RU" sz="1800" dirty="0" err="1" smtClean="0"/>
              <a:t>сертификатлари</a:t>
            </a:r>
            <a:r>
              <a:rPr lang="ru-RU" sz="1800" dirty="0" smtClean="0"/>
              <a:t> </a:t>
            </a:r>
            <a:r>
              <a:rPr lang="ru-RU" sz="1800" dirty="0" err="1" smtClean="0"/>
              <a:t>ушбу</a:t>
            </a:r>
            <a:r>
              <a:rPr lang="ru-RU" sz="1800" dirty="0" smtClean="0"/>
              <a:t> Техник регламент </a:t>
            </a:r>
            <a:r>
              <a:rPr lang="ru-RU" sz="1800" dirty="0" err="1" smtClean="0"/>
              <a:t>кучга</a:t>
            </a:r>
            <a:r>
              <a:rPr lang="ru-RU" sz="1800" dirty="0" smtClean="0"/>
              <a:t> </a:t>
            </a:r>
            <a:r>
              <a:rPr lang="ru-RU" sz="1800" dirty="0" err="1" smtClean="0"/>
              <a:t>киргунга</a:t>
            </a:r>
            <a:r>
              <a:rPr lang="ru-RU" sz="1800" dirty="0" smtClean="0"/>
              <a:t> </a:t>
            </a:r>
            <a:r>
              <a:rPr lang="ru-RU" sz="1800" dirty="0" err="1" smtClean="0"/>
              <a:t>қадар</a:t>
            </a:r>
            <a:r>
              <a:rPr lang="ru-RU" sz="1800" dirty="0" smtClean="0"/>
              <a:t> </a:t>
            </a:r>
            <a:r>
              <a:rPr lang="ru-RU" sz="1800" dirty="0" err="1" smtClean="0"/>
              <a:t>сертификатларда</a:t>
            </a:r>
            <a:r>
              <a:rPr lang="ru-RU" sz="1800" dirty="0" smtClean="0"/>
              <a:t> </a:t>
            </a:r>
            <a:r>
              <a:rPr lang="ru-RU" sz="1800" dirty="0" err="1" smtClean="0"/>
              <a:t>белгиланган</a:t>
            </a:r>
            <a:r>
              <a:rPr lang="ru-RU" sz="1800" dirty="0" smtClean="0"/>
              <a:t> </a:t>
            </a:r>
            <a:r>
              <a:rPr lang="ru-RU" sz="1800" dirty="0" err="1" smtClean="0"/>
              <a:t>муддатлар</a:t>
            </a:r>
            <a:r>
              <a:rPr lang="ru-RU" sz="1800" dirty="0" smtClean="0"/>
              <a:t> </a:t>
            </a:r>
            <a:r>
              <a:rPr lang="ru-RU" sz="1800" dirty="0" err="1" smtClean="0"/>
              <a:t>давомида</a:t>
            </a:r>
            <a:r>
              <a:rPr lang="ru-RU" sz="1800" dirty="0" smtClean="0"/>
              <a:t> </a:t>
            </a:r>
            <a:r>
              <a:rPr lang="ru-RU" sz="1800" dirty="0" err="1" smtClean="0"/>
              <a:t>амалда</a:t>
            </a:r>
            <a:r>
              <a:rPr lang="ru-RU" sz="1800" dirty="0" smtClean="0"/>
              <a:t> </a:t>
            </a:r>
            <a:r>
              <a:rPr lang="ru-RU" sz="1800" dirty="0" err="1" smtClean="0"/>
              <a:t>бўлади</a:t>
            </a:r>
            <a:r>
              <a:rPr lang="ru-RU" sz="1800" dirty="0" smtClean="0"/>
              <a:t>.</a:t>
            </a:r>
          </a:p>
        </p:txBody>
      </p:sp>
    </p:spTree>
    <p:extLst>
      <p:ext uri="{BB962C8B-B14F-4D97-AF65-F5344CB8AC3E}">
        <p14:creationId xmlns:p14="http://schemas.microsoft.com/office/powerpoint/2010/main" val="3520722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22</TotalTime>
  <Words>650</Words>
  <Application>Microsoft Office PowerPoint</Application>
  <PresentationFormat>Широкоэкранный</PresentationFormat>
  <Paragraphs>25</Paragraphs>
  <Slides>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9</vt:i4>
      </vt:variant>
    </vt:vector>
  </HeadingPairs>
  <TitlesOfParts>
    <vt:vector size="12" baseType="lpstr">
      <vt:lpstr>Calibri</vt:lpstr>
      <vt:lpstr>Calibri Light</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Administrator</dc:creator>
  <cp:lastModifiedBy>Administrator</cp:lastModifiedBy>
  <cp:revision>4</cp:revision>
  <dcterms:created xsi:type="dcterms:W3CDTF">2022-11-25T07:47:00Z</dcterms:created>
  <dcterms:modified xsi:type="dcterms:W3CDTF">2022-11-25T08:09:53Z</dcterms:modified>
</cp:coreProperties>
</file>